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handoutMasterIdLst>
    <p:handoutMasterId r:id="rId69"/>
  </p:handoutMasterIdLst>
  <p:sldIdLst>
    <p:sldId id="256" r:id="rId2"/>
    <p:sldId id="382" r:id="rId3"/>
    <p:sldId id="357" r:id="rId4"/>
    <p:sldId id="358" r:id="rId5"/>
    <p:sldId id="352" r:id="rId6"/>
    <p:sldId id="353" r:id="rId7"/>
    <p:sldId id="356" r:id="rId8"/>
    <p:sldId id="266" r:id="rId9"/>
    <p:sldId id="257" r:id="rId10"/>
    <p:sldId id="259" r:id="rId11"/>
    <p:sldId id="261" r:id="rId12"/>
    <p:sldId id="276" r:id="rId13"/>
    <p:sldId id="392" r:id="rId14"/>
    <p:sldId id="396" r:id="rId15"/>
    <p:sldId id="262" r:id="rId16"/>
    <p:sldId id="263" r:id="rId17"/>
    <p:sldId id="264" r:id="rId18"/>
    <p:sldId id="374" r:id="rId19"/>
    <p:sldId id="373" r:id="rId20"/>
    <p:sldId id="375" r:id="rId21"/>
    <p:sldId id="288" r:id="rId22"/>
    <p:sldId id="279" r:id="rId23"/>
    <p:sldId id="260" r:id="rId24"/>
    <p:sldId id="371" r:id="rId25"/>
    <p:sldId id="383" r:id="rId26"/>
    <p:sldId id="270" r:id="rId27"/>
    <p:sldId id="390" r:id="rId28"/>
    <p:sldId id="372" r:id="rId29"/>
    <p:sldId id="269" r:id="rId30"/>
    <p:sldId id="395" r:id="rId31"/>
    <p:sldId id="267" r:id="rId32"/>
    <p:sldId id="391" r:id="rId33"/>
    <p:sldId id="278" r:id="rId34"/>
    <p:sldId id="364" r:id="rId35"/>
    <p:sldId id="365" r:id="rId36"/>
    <p:sldId id="394" r:id="rId37"/>
    <p:sldId id="367" r:id="rId38"/>
    <p:sldId id="368" r:id="rId39"/>
    <p:sldId id="369" r:id="rId40"/>
    <p:sldId id="370" r:id="rId41"/>
    <p:sldId id="381" r:id="rId42"/>
    <p:sldId id="377" r:id="rId43"/>
    <p:sldId id="294" r:id="rId44"/>
    <p:sldId id="380" r:id="rId45"/>
    <p:sldId id="275" r:id="rId46"/>
    <p:sldId id="393" r:id="rId47"/>
    <p:sldId id="281" r:id="rId48"/>
    <p:sldId id="282" r:id="rId49"/>
    <p:sldId id="284" r:id="rId50"/>
    <p:sldId id="297" r:id="rId51"/>
    <p:sldId id="285" r:id="rId52"/>
    <p:sldId id="308" r:id="rId53"/>
    <p:sldId id="283" r:id="rId54"/>
    <p:sldId id="324" r:id="rId55"/>
    <p:sldId id="300" r:id="rId56"/>
    <p:sldId id="363" r:id="rId57"/>
    <p:sldId id="325" r:id="rId58"/>
    <p:sldId id="303" r:id="rId59"/>
    <p:sldId id="301" r:id="rId60"/>
    <p:sldId id="299" r:id="rId61"/>
    <p:sldId id="385" r:id="rId62"/>
    <p:sldId id="286" r:id="rId63"/>
    <p:sldId id="326" r:id="rId64"/>
    <p:sldId id="327" r:id="rId65"/>
    <p:sldId id="298" r:id="rId66"/>
    <p:sldId id="295" r:id="rId67"/>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78561" autoAdjust="0"/>
  </p:normalViewPr>
  <p:slideViewPr>
    <p:cSldViewPr snapToGrid="0" snapToObjects="1">
      <p:cViewPr>
        <p:scale>
          <a:sx n="100" d="100"/>
          <a:sy n="100" d="100"/>
        </p:scale>
        <p:origin x="-906" y="792"/>
      </p:cViewPr>
      <p:guideLst>
        <p:guide orient="horz" pos="1283"/>
        <p:guide pos="1643"/>
      </p:guideLst>
    </p:cSldViewPr>
  </p:slideViewPr>
  <p:outlineViewPr>
    <p:cViewPr>
      <p:scale>
        <a:sx n="33" d="100"/>
        <a:sy n="33" d="100"/>
      </p:scale>
      <p:origin x="0" y="2397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3BAEC4-106F-411C-9FF3-3CBCAE5541BA}"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3447C30F-5F52-4C31-A7C1-A32007FA12E8}">
      <dgm:prSet phldrT="[Text]"/>
      <dgm:spPr/>
      <dgm:t>
        <a:bodyPr/>
        <a:lstStyle/>
        <a:p>
          <a:r>
            <a:rPr lang="en-US" b="1" dirty="0" smtClean="0"/>
            <a:t>Internet of Things</a:t>
          </a:r>
          <a:endParaRPr lang="en-US" b="1" dirty="0"/>
        </a:p>
      </dgm:t>
    </dgm:pt>
    <dgm:pt modelId="{A40346E7-DE9F-4D54-993E-A8F6C5F2BCEA}" type="parTrans" cxnId="{C09F26E3-1CF6-4048-B70B-22867ECC104F}">
      <dgm:prSet/>
      <dgm:spPr/>
      <dgm:t>
        <a:bodyPr/>
        <a:lstStyle/>
        <a:p>
          <a:endParaRPr lang="en-US"/>
        </a:p>
      </dgm:t>
    </dgm:pt>
    <dgm:pt modelId="{8008FF93-E5DD-4DAE-8019-F84C1DD4E932}" type="sibTrans" cxnId="{C09F26E3-1CF6-4048-B70B-22867ECC104F}">
      <dgm:prSet/>
      <dgm:spPr/>
      <dgm:t>
        <a:bodyPr/>
        <a:lstStyle/>
        <a:p>
          <a:endParaRPr lang="en-US"/>
        </a:p>
      </dgm:t>
    </dgm:pt>
    <dgm:pt modelId="{47D1F358-8CEB-425D-922C-FCEF44A67322}">
      <dgm:prSet phldrT="[Text]"/>
      <dgm:spPr/>
      <dgm:t>
        <a:bodyPr/>
        <a:lstStyle/>
        <a:p>
          <a:r>
            <a:rPr lang="en-US" b="1" dirty="0" smtClean="0"/>
            <a:t>Sensors</a:t>
          </a:r>
          <a:endParaRPr lang="en-US" b="1" dirty="0"/>
        </a:p>
      </dgm:t>
    </dgm:pt>
    <dgm:pt modelId="{82003B44-E5FF-4F88-BFF1-F2CA13FB4430}" type="parTrans" cxnId="{2342EF49-FBC4-46D3-BD09-C0E0BB35EAAF}">
      <dgm:prSet/>
      <dgm:spPr/>
      <dgm:t>
        <a:bodyPr/>
        <a:lstStyle/>
        <a:p>
          <a:endParaRPr lang="en-US"/>
        </a:p>
      </dgm:t>
    </dgm:pt>
    <dgm:pt modelId="{0F4F594B-4080-4A13-821E-A464A46B56C9}" type="sibTrans" cxnId="{2342EF49-FBC4-46D3-BD09-C0E0BB35EAAF}">
      <dgm:prSet/>
      <dgm:spPr/>
      <dgm:t>
        <a:bodyPr/>
        <a:lstStyle/>
        <a:p>
          <a:endParaRPr lang="en-US"/>
        </a:p>
      </dgm:t>
    </dgm:pt>
    <dgm:pt modelId="{0A766729-9957-4C72-BD96-DCEAA0AA817F}">
      <dgm:prSet phldrT="[Text]"/>
      <dgm:spPr/>
      <dgm:t>
        <a:bodyPr/>
        <a:lstStyle/>
        <a:p>
          <a:r>
            <a:rPr lang="en-US" b="1" dirty="0" smtClean="0"/>
            <a:t>Controllers</a:t>
          </a:r>
          <a:endParaRPr lang="en-US" b="1" dirty="0"/>
        </a:p>
      </dgm:t>
    </dgm:pt>
    <dgm:pt modelId="{75399D6C-5A03-44AF-8C43-7CD881E62BDB}" type="parTrans" cxnId="{9713376A-6B3E-4390-8268-9B9498B0E63D}">
      <dgm:prSet/>
      <dgm:spPr/>
      <dgm:t>
        <a:bodyPr/>
        <a:lstStyle/>
        <a:p>
          <a:endParaRPr lang="en-US"/>
        </a:p>
      </dgm:t>
    </dgm:pt>
    <dgm:pt modelId="{8BC2A0D9-26AD-4396-AF2B-E73264E3C46A}" type="sibTrans" cxnId="{9713376A-6B3E-4390-8268-9B9498B0E63D}">
      <dgm:prSet/>
      <dgm:spPr/>
      <dgm:t>
        <a:bodyPr/>
        <a:lstStyle/>
        <a:p>
          <a:endParaRPr lang="en-US"/>
        </a:p>
      </dgm:t>
    </dgm:pt>
    <dgm:pt modelId="{A4780965-E454-42CA-B9B6-D2FACE1108CB}">
      <dgm:prSet phldrT="[Text]"/>
      <dgm:spPr/>
      <dgm:t>
        <a:bodyPr/>
        <a:lstStyle/>
        <a:p>
          <a:r>
            <a:rPr lang="en-US" b="1" dirty="0" smtClean="0"/>
            <a:t>Wireless &amp;</a:t>
          </a:r>
        </a:p>
        <a:p>
          <a:r>
            <a:rPr lang="en-US" b="1" dirty="0" smtClean="0"/>
            <a:t>Network</a:t>
          </a:r>
          <a:endParaRPr lang="en-US" b="1" dirty="0"/>
        </a:p>
      </dgm:t>
    </dgm:pt>
    <dgm:pt modelId="{3563B0E0-7DF7-4F96-B035-3A05D5F36D13}" type="parTrans" cxnId="{6E821A84-4C2E-40E0-8A9A-127E3590A7F6}">
      <dgm:prSet/>
      <dgm:spPr/>
      <dgm:t>
        <a:bodyPr/>
        <a:lstStyle/>
        <a:p>
          <a:endParaRPr lang="en-US"/>
        </a:p>
      </dgm:t>
    </dgm:pt>
    <dgm:pt modelId="{A6E1DA1E-48CB-4377-B501-942E011537F6}" type="sibTrans" cxnId="{6E821A84-4C2E-40E0-8A9A-127E3590A7F6}">
      <dgm:prSet/>
      <dgm:spPr/>
      <dgm:t>
        <a:bodyPr/>
        <a:lstStyle/>
        <a:p>
          <a:endParaRPr lang="en-US"/>
        </a:p>
      </dgm:t>
    </dgm:pt>
    <dgm:pt modelId="{DB4D28E5-D5A5-4AE3-AE11-E83D757FC385}">
      <dgm:prSet phldrT="[Text]"/>
      <dgm:spPr/>
      <dgm:t>
        <a:bodyPr/>
        <a:lstStyle/>
        <a:p>
          <a:r>
            <a:rPr lang="en-US" b="1" dirty="0" smtClean="0"/>
            <a:t>Apps</a:t>
          </a:r>
          <a:endParaRPr lang="en-US" b="1" dirty="0"/>
        </a:p>
      </dgm:t>
    </dgm:pt>
    <dgm:pt modelId="{828AE3C7-BD5F-467A-8C7C-CB3F08EE9886}" type="parTrans" cxnId="{DA8878C9-6A1C-4BAE-9B8B-2313DE1AC424}">
      <dgm:prSet/>
      <dgm:spPr/>
      <dgm:t>
        <a:bodyPr/>
        <a:lstStyle/>
        <a:p>
          <a:endParaRPr lang="en-US"/>
        </a:p>
      </dgm:t>
    </dgm:pt>
    <dgm:pt modelId="{754CDF07-7335-445E-8A39-77B2A18CBCA2}" type="sibTrans" cxnId="{DA8878C9-6A1C-4BAE-9B8B-2313DE1AC424}">
      <dgm:prSet/>
      <dgm:spPr/>
      <dgm:t>
        <a:bodyPr/>
        <a:lstStyle/>
        <a:p>
          <a:endParaRPr lang="en-US"/>
        </a:p>
      </dgm:t>
    </dgm:pt>
    <dgm:pt modelId="{E8262620-9F82-43D9-987D-6F357AE56905}">
      <dgm:prSet phldrT="[Text]"/>
      <dgm:spPr/>
      <dgm:t>
        <a:bodyPr/>
        <a:lstStyle/>
        <a:p>
          <a:r>
            <a:rPr lang="en-US" b="1" dirty="0" smtClean="0"/>
            <a:t>Mobile devices</a:t>
          </a:r>
          <a:endParaRPr lang="en-US" b="1" dirty="0"/>
        </a:p>
      </dgm:t>
    </dgm:pt>
    <dgm:pt modelId="{E264C23C-BF18-4AD8-84F0-E59CEB1E5A5D}" type="parTrans" cxnId="{6653B77B-BB35-4BF1-A9E5-D374911A3B07}">
      <dgm:prSet/>
      <dgm:spPr/>
      <dgm:t>
        <a:bodyPr/>
        <a:lstStyle/>
        <a:p>
          <a:endParaRPr lang="en-US"/>
        </a:p>
      </dgm:t>
    </dgm:pt>
    <dgm:pt modelId="{2109D11D-ADFC-421A-A506-2209FF3C34FB}" type="sibTrans" cxnId="{6653B77B-BB35-4BF1-A9E5-D374911A3B07}">
      <dgm:prSet/>
      <dgm:spPr/>
      <dgm:t>
        <a:bodyPr/>
        <a:lstStyle/>
        <a:p>
          <a:endParaRPr lang="en-US"/>
        </a:p>
      </dgm:t>
    </dgm:pt>
    <dgm:pt modelId="{6E568B29-7391-4694-A70B-72A7E9068C3E}">
      <dgm:prSet phldrT="[Text]"/>
      <dgm:spPr/>
      <dgm:t>
        <a:bodyPr/>
        <a:lstStyle/>
        <a:p>
          <a:r>
            <a:rPr lang="en-US" b="1" dirty="0" smtClean="0"/>
            <a:t>Cloud</a:t>
          </a:r>
          <a:endParaRPr lang="en-US" b="1" dirty="0"/>
        </a:p>
      </dgm:t>
    </dgm:pt>
    <dgm:pt modelId="{5A7B6795-A960-418F-93A0-97BE125143DB}" type="parTrans" cxnId="{3CC42053-1DE9-4DEF-AB31-9EF556A3FE06}">
      <dgm:prSet/>
      <dgm:spPr/>
      <dgm:t>
        <a:bodyPr/>
        <a:lstStyle/>
        <a:p>
          <a:endParaRPr lang="en-US"/>
        </a:p>
      </dgm:t>
    </dgm:pt>
    <dgm:pt modelId="{02B2F67F-1621-47F0-9699-7DCCC26AC0A7}" type="sibTrans" cxnId="{3CC42053-1DE9-4DEF-AB31-9EF556A3FE06}">
      <dgm:prSet/>
      <dgm:spPr/>
      <dgm:t>
        <a:bodyPr/>
        <a:lstStyle/>
        <a:p>
          <a:endParaRPr lang="en-US"/>
        </a:p>
      </dgm:t>
    </dgm:pt>
    <dgm:pt modelId="{5C9CE563-B5F2-42DB-912C-675B0F60248F}" type="pres">
      <dgm:prSet presAssocID="{0A3BAEC4-106F-411C-9FF3-3CBCAE5541BA}" presName="Name0" presStyleCnt="0">
        <dgm:presLayoutVars>
          <dgm:chMax val="1"/>
          <dgm:chPref val="1"/>
          <dgm:dir/>
          <dgm:animOne val="branch"/>
          <dgm:animLvl val="lvl"/>
        </dgm:presLayoutVars>
      </dgm:prSet>
      <dgm:spPr/>
      <dgm:t>
        <a:bodyPr/>
        <a:lstStyle/>
        <a:p>
          <a:endParaRPr lang="en-US"/>
        </a:p>
      </dgm:t>
    </dgm:pt>
    <dgm:pt modelId="{C5753121-7A1E-42C3-AFBF-40ECBE4E5BD7}" type="pres">
      <dgm:prSet presAssocID="{3447C30F-5F52-4C31-A7C1-A32007FA12E8}" presName="Parent" presStyleLbl="node0" presStyleIdx="0" presStyleCnt="1">
        <dgm:presLayoutVars>
          <dgm:chMax val="6"/>
          <dgm:chPref val="6"/>
        </dgm:presLayoutVars>
      </dgm:prSet>
      <dgm:spPr/>
      <dgm:t>
        <a:bodyPr/>
        <a:lstStyle/>
        <a:p>
          <a:endParaRPr lang="en-US"/>
        </a:p>
      </dgm:t>
    </dgm:pt>
    <dgm:pt modelId="{F80E1A24-DD3E-483E-8BC1-C99CDD12B5C4}" type="pres">
      <dgm:prSet presAssocID="{47D1F358-8CEB-425D-922C-FCEF44A67322}" presName="Accent1" presStyleCnt="0"/>
      <dgm:spPr/>
    </dgm:pt>
    <dgm:pt modelId="{FB39DEC9-E9E3-4324-A224-A20A71F8580B}" type="pres">
      <dgm:prSet presAssocID="{47D1F358-8CEB-425D-922C-FCEF44A67322}" presName="Accent" presStyleLbl="bgShp" presStyleIdx="0" presStyleCnt="6"/>
      <dgm:spPr/>
    </dgm:pt>
    <dgm:pt modelId="{A44012B7-4805-4187-B05B-67FE81225135}" type="pres">
      <dgm:prSet presAssocID="{47D1F358-8CEB-425D-922C-FCEF44A67322}" presName="Child1" presStyleLbl="node1" presStyleIdx="0" presStyleCnt="6">
        <dgm:presLayoutVars>
          <dgm:chMax val="0"/>
          <dgm:chPref val="0"/>
          <dgm:bulletEnabled val="1"/>
        </dgm:presLayoutVars>
      </dgm:prSet>
      <dgm:spPr/>
      <dgm:t>
        <a:bodyPr/>
        <a:lstStyle/>
        <a:p>
          <a:endParaRPr lang="en-US"/>
        </a:p>
      </dgm:t>
    </dgm:pt>
    <dgm:pt modelId="{30D89180-D101-4CE2-96C4-0FA13F237658}" type="pres">
      <dgm:prSet presAssocID="{0A766729-9957-4C72-BD96-DCEAA0AA817F}" presName="Accent2" presStyleCnt="0"/>
      <dgm:spPr/>
    </dgm:pt>
    <dgm:pt modelId="{2710DAC2-AAD0-491D-9E3D-AAEE6F38B2B4}" type="pres">
      <dgm:prSet presAssocID="{0A766729-9957-4C72-BD96-DCEAA0AA817F}" presName="Accent" presStyleLbl="bgShp" presStyleIdx="1" presStyleCnt="6"/>
      <dgm:spPr/>
    </dgm:pt>
    <dgm:pt modelId="{143FDAC3-B8FF-4719-BEFB-34F094F0C3D0}" type="pres">
      <dgm:prSet presAssocID="{0A766729-9957-4C72-BD96-DCEAA0AA817F}" presName="Child2" presStyleLbl="node1" presStyleIdx="1" presStyleCnt="6">
        <dgm:presLayoutVars>
          <dgm:chMax val="0"/>
          <dgm:chPref val="0"/>
          <dgm:bulletEnabled val="1"/>
        </dgm:presLayoutVars>
      </dgm:prSet>
      <dgm:spPr/>
      <dgm:t>
        <a:bodyPr/>
        <a:lstStyle/>
        <a:p>
          <a:endParaRPr lang="en-US"/>
        </a:p>
      </dgm:t>
    </dgm:pt>
    <dgm:pt modelId="{A890FAF6-8FB5-4531-910C-0B5C1750A8DF}" type="pres">
      <dgm:prSet presAssocID="{A4780965-E454-42CA-B9B6-D2FACE1108CB}" presName="Accent3" presStyleCnt="0"/>
      <dgm:spPr/>
    </dgm:pt>
    <dgm:pt modelId="{2DC771AE-2EA3-4408-9889-7C1DA57E95BF}" type="pres">
      <dgm:prSet presAssocID="{A4780965-E454-42CA-B9B6-D2FACE1108CB}" presName="Accent" presStyleLbl="bgShp" presStyleIdx="2" presStyleCnt="6"/>
      <dgm:spPr>
        <a:blipFill rotWithShape="0">
          <a:blip xmlns:r="http://schemas.openxmlformats.org/officeDocument/2006/relationships" r:embed="rId1"/>
          <a:stretch>
            <a:fillRect/>
          </a:stretch>
        </a:blipFill>
      </dgm:spPr>
      <dgm:t>
        <a:bodyPr/>
        <a:lstStyle/>
        <a:p>
          <a:endParaRPr lang="en-US"/>
        </a:p>
      </dgm:t>
    </dgm:pt>
    <dgm:pt modelId="{7B4E4962-C1ED-4216-BC62-5A3CA422AC83}" type="pres">
      <dgm:prSet presAssocID="{A4780965-E454-42CA-B9B6-D2FACE1108CB}" presName="Child3" presStyleLbl="node1" presStyleIdx="2" presStyleCnt="6">
        <dgm:presLayoutVars>
          <dgm:chMax val="0"/>
          <dgm:chPref val="0"/>
          <dgm:bulletEnabled val="1"/>
        </dgm:presLayoutVars>
      </dgm:prSet>
      <dgm:spPr/>
      <dgm:t>
        <a:bodyPr/>
        <a:lstStyle/>
        <a:p>
          <a:endParaRPr lang="en-US"/>
        </a:p>
      </dgm:t>
    </dgm:pt>
    <dgm:pt modelId="{357B494E-3A70-47E2-8A0C-B3AB9D88AEEC}" type="pres">
      <dgm:prSet presAssocID="{DB4D28E5-D5A5-4AE3-AE11-E83D757FC385}" presName="Accent4" presStyleCnt="0"/>
      <dgm:spPr/>
    </dgm:pt>
    <dgm:pt modelId="{051CE80B-98BD-46BC-B482-C217637A308D}" type="pres">
      <dgm:prSet presAssocID="{DB4D28E5-D5A5-4AE3-AE11-E83D757FC385}" presName="Accent" presStyleLbl="bgShp" presStyleIdx="3" presStyleCnt="6"/>
      <dgm:spPr/>
    </dgm:pt>
    <dgm:pt modelId="{00B4AB7A-016A-4A57-A66F-1F4D655E52B7}" type="pres">
      <dgm:prSet presAssocID="{DB4D28E5-D5A5-4AE3-AE11-E83D757FC385}" presName="Child4" presStyleLbl="node1" presStyleIdx="3" presStyleCnt="6">
        <dgm:presLayoutVars>
          <dgm:chMax val="0"/>
          <dgm:chPref val="0"/>
          <dgm:bulletEnabled val="1"/>
        </dgm:presLayoutVars>
      </dgm:prSet>
      <dgm:spPr/>
      <dgm:t>
        <a:bodyPr/>
        <a:lstStyle/>
        <a:p>
          <a:endParaRPr lang="en-US"/>
        </a:p>
      </dgm:t>
    </dgm:pt>
    <dgm:pt modelId="{E0C8CF3B-EC32-4C58-80AF-7C415843FF3F}" type="pres">
      <dgm:prSet presAssocID="{E8262620-9F82-43D9-987D-6F357AE56905}" presName="Accent5" presStyleCnt="0"/>
      <dgm:spPr/>
    </dgm:pt>
    <dgm:pt modelId="{744D3BF3-A508-48E1-8A15-C3F6840E71C8}" type="pres">
      <dgm:prSet presAssocID="{E8262620-9F82-43D9-987D-6F357AE56905}" presName="Accent" presStyleLbl="bgShp" presStyleIdx="4" presStyleCnt="6"/>
      <dgm:spPr/>
    </dgm:pt>
    <dgm:pt modelId="{90CB5FD5-E946-4B01-AE29-6EB05DD86D45}" type="pres">
      <dgm:prSet presAssocID="{E8262620-9F82-43D9-987D-6F357AE56905}" presName="Child5" presStyleLbl="node1" presStyleIdx="4" presStyleCnt="6">
        <dgm:presLayoutVars>
          <dgm:chMax val="0"/>
          <dgm:chPref val="0"/>
          <dgm:bulletEnabled val="1"/>
        </dgm:presLayoutVars>
      </dgm:prSet>
      <dgm:spPr/>
      <dgm:t>
        <a:bodyPr/>
        <a:lstStyle/>
        <a:p>
          <a:endParaRPr lang="en-US"/>
        </a:p>
      </dgm:t>
    </dgm:pt>
    <dgm:pt modelId="{413F12D9-D16D-4C07-BFE4-30528DF18E92}" type="pres">
      <dgm:prSet presAssocID="{6E568B29-7391-4694-A70B-72A7E9068C3E}" presName="Accent6" presStyleCnt="0"/>
      <dgm:spPr/>
    </dgm:pt>
    <dgm:pt modelId="{C78014D6-27DC-4FEF-86DB-00EF143901EA}" type="pres">
      <dgm:prSet presAssocID="{6E568B29-7391-4694-A70B-72A7E9068C3E}" presName="Accent" presStyleLbl="bgShp" presStyleIdx="5" presStyleCnt="6"/>
      <dgm:spPr>
        <a:blipFill rotWithShape="0">
          <a:blip xmlns:r="http://schemas.openxmlformats.org/officeDocument/2006/relationships" r:embed="rId2"/>
          <a:stretch>
            <a:fillRect/>
          </a:stretch>
        </a:blipFill>
      </dgm:spPr>
      <dgm:t>
        <a:bodyPr/>
        <a:lstStyle/>
        <a:p>
          <a:endParaRPr lang="en-US"/>
        </a:p>
      </dgm:t>
    </dgm:pt>
    <dgm:pt modelId="{5D1A4B19-EB7D-4CC5-B500-11F9924DEAD9}" type="pres">
      <dgm:prSet presAssocID="{6E568B29-7391-4694-A70B-72A7E9068C3E}" presName="Child6" presStyleLbl="node1" presStyleIdx="5" presStyleCnt="6">
        <dgm:presLayoutVars>
          <dgm:chMax val="0"/>
          <dgm:chPref val="0"/>
          <dgm:bulletEnabled val="1"/>
        </dgm:presLayoutVars>
      </dgm:prSet>
      <dgm:spPr/>
      <dgm:t>
        <a:bodyPr/>
        <a:lstStyle/>
        <a:p>
          <a:endParaRPr lang="en-US"/>
        </a:p>
      </dgm:t>
    </dgm:pt>
  </dgm:ptLst>
  <dgm:cxnLst>
    <dgm:cxn modelId="{EACE309E-5FFA-452F-9AF5-2CB77AE477BB}" type="presOf" srcId="{E8262620-9F82-43D9-987D-6F357AE56905}" destId="{90CB5FD5-E946-4B01-AE29-6EB05DD86D45}" srcOrd="0" destOrd="0" presId="urn:microsoft.com/office/officeart/2011/layout/HexagonRadial"/>
    <dgm:cxn modelId="{6653B77B-BB35-4BF1-A9E5-D374911A3B07}" srcId="{3447C30F-5F52-4C31-A7C1-A32007FA12E8}" destId="{E8262620-9F82-43D9-987D-6F357AE56905}" srcOrd="4" destOrd="0" parTransId="{E264C23C-BF18-4AD8-84F0-E59CEB1E5A5D}" sibTransId="{2109D11D-ADFC-421A-A506-2209FF3C34FB}"/>
    <dgm:cxn modelId="{E4642D11-E5B2-45ED-89E2-9B4F786F26E7}" type="presOf" srcId="{0A766729-9957-4C72-BD96-DCEAA0AA817F}" destId="{143FDAC3-B8FF-4719-BEFB-34F094F0C3D0}" srcOrd="0" destOrd="0" presId="urn:microsoft.com/office/officeart/2011/layout/HexagonRadial"/>
    <dgm:cxn modelId="{DA8878C9-6A1C-4BAE-9B8B-2313DE1AC424}" srcId="{3447C30F-5F52-4C31-A7C1-A32007FA12E8}" destId="{DB4D28E5-D5A5-4AE3-AE11-E83D757FC385}" srcOrd="3" destOrd="0" parTransId="{828AE3C7-BD5F-467A-8C7C-CB3F08EE9886}" sibTransId="{754CDF07-7335-445E-8A39-77B2A18CBCA2}"/>
    <dgm:cxn modelId="{2342EF49-FBC4-46D3-BD09-C0E0BB35EAAF}" srcId="{3447C30F-5F52-4C31-A7C1-A32007FA12E8}" destId="{47D1F358-8CEB-425D-922C-FCEF44A67322}" srcOrd="0" destOrd="0" parTransId="{82003B44-E5FF-4F88-BFF1-F2CA13FB4430}" sibTransId="{0F4F594B-4080-4A13-821E-A464A46B56C9}"/>
    <dgm:cxn modelId="{6A5CFD89-C340-42AF-BD92-8C055F206DC1}" type="presOf" srcId="{47D1F358-8CEB-425D-922C-FCEF44A67322}" destId="{A44012B7-4805-4187-B05B-67FE81225135}" srcOrd="0" destOrd="0" presId="urn:microsoft.com/office/officeart/2011/layout/HexagonRadial"/>
    <dgm:cxn modelId="{0C4E515C-EC87-4413-9F0A-1B5F07C7872A}" type="presOf" srcId="{A4780965-E454-42CA-B9B6-D2FACE1108CB}" destId="{7B4E4962-C1ED-4216-BC62-5A3CA422AC83}" srcOrd="0" destOrd="0" presId="urn:microsoft.com/office/officeart/2011/layout/HexagonRadial"/>
    <dgm:cxn modelId="{6E821A84-4C2E-40E0-8A9A-127E3590A7F6}" srcId="{3447C30F-5F52-4C31-A7C1-A32007FA12E8}" destId="{A4780965-E454-42CA-B9B6-D2FACE1108CB}" srcOrd="2" destOrd="0" parTransId="{3563B0E0-7DF7-4F96-B035-3A05D5F36D13}" sibTransId="{A6E1DA1E-48CB-4377-B501-942E011537F6}"/>
    <dgm:cxn modelId="{3CC42053-1DE9-4DEF-AB31-9EF556A3FE06}" srcId="{3447C30F-5F52-4C31-A7C1-A32007FA12E8}" destId="{6E568B29-7391-4694-A70B-72A7E9068C3E}" srcOrd="5" destOrd="0" parTransId="{5A7B6795-A960-418F-93A0-97BE125143DB}" sibTransId="{02B2F67F-1621-47F0-9699-7DCCC26AC0A7}"/>
    <dgm:cxn modelId="{9713376A-6B3E-4390-8268-9B9498B0E63D}" srcId="{3447C30F-5F52-4C31-A7C1-A32007FA12E8}" destId="{0A766729-9957-4C72-BD96-DCEAA0AA817F}" srcOrd="1" destOrd="0" parTransId="{75399D6C-5A03-44AF-8C43-7CD881E62BDB}" sibTransId="{8BC2A0D9-26AD-4396-AF2B-E73264E3C46A}"/>
    <dgm:cxn modelId="{C09F26E3-1CF6-4048-B70B-22867ECC104F}" srcId="{0A3BAEC4-106F-411C-9FF3-3CBCAE5541BA}" destId="{3447C30F-5F52-4C31-A7C1-A32007FA12E8}" srcOrd="0" destOrd="0" parTransId="{A40346E7-DE9F-4D54-993E-A8F6C5F2BCEA}" sibTransId="{8008FF93-E5DD-4DAE-8019-F84C1DD4E932}"/>
    <dgm:cxn modelId="{F6400B83-9D92-4873-9952-B675ECCB89E6}" type="presOf" srcId="{6E568B29-7391-4694-A70B-72A7E9068C3E}" destId="{5D1A4B19-EB7D-4CC5-B500-11F9924DEAD9}" srcOrd="0" destOrd="0" presId="urn:microsoft.com/office/officeart/2011/layout/HexagonRadial"/>
    <dgm:cxn modelId="{D8D592FF-9715-4F61-8B33-E5724739B6F8}" type="presOf" srcId="{3447C30F-5F52-4C31-A7C1-A32007FA12E8}" destId="{C5753121-7A1E-42C3-AFBF-40ECBE4E5BD7}" srcOrd="0" destOrd="0" presId="urn:microsoft.com/office/officeart/2011/layout/HexagonRadial"/>
    <dgm:cxn modelId="{5E4592F4-69A3-455B-A990-2F996302081B}" type="presOf" srcId="{DB4D28E5-D5A5-4AE3-AE11-E83D757FC385}" destId="{00B4AB7A-016A-4A57-A66F-1F4D655E52B7}" srcOrd="0" destOrd="0" presId="urn:microsoft.com/office/officeart/2011/layout/HexagonRadial"/>
    <dgm:cxn modelId="{F299398C-F2C7-48FA-9E88-02F7B9F28E56}" type="presOf" srcId="{0A3BAEC4-106F-411C-9FF3-3CBCAE5541BA}" destId="{5C9CE563-B5F2-42DB-912C-675B0F60248F}" srcOrd="0" destOrd="0" presId="urn:microsoft.com/office/officeart/2011/layout/HexagonRadial"/>
    <dgm:cxn modelId="{E13A3EE1-332C-471A-9F02-1ED0FE02D662}" type="presParOf" srcId="{5C9CE563-B5F2-42DB-912C-675B0F60248F}" destId="{C5753121-7A1E-42C3-AFBF-40ECBE4E5BD7}" srcOrd="0" destOrd="0" presId="urn:microsoft.com/office/officeart/2011/layout/HexagonRadial"/>
    <dgm:cxn modelId="{0D8714F7-C378-4B2E-A841-FC99D1D8AF53}" type="presParOf" srcId="{5C9CE563-B5F2-42DB-912C-675B0F60248F}" destId="{F80E1A24-DD3E-483E-8BC1-C99CDD12B5C4}" srcOrd="1" destOrd="0" presId="urn:microsoft.com/office/officeart/2011/layout/HexagonRadial"/>
    <dgm:cxn modelId="{19819BA3-705E-4DE8-AC17-5EC031D92B9A}" type="presParOf" srcId="{F80E1A24-DD3E-483E-8BC1-C99CDD12B5C4}" destId="{FB39DEC9-E9E3-4324-A224-A20A71F8580B}" srcOrd="0" destOrd="0" presId="urn:microsoft.com/office/officeart/2011/layout/HexagonRadial"/>
    <dgm:cxn modelId="{D3B4C687-F4D1-4E55-80BE-4F077894BFBB}" type="presParOf" srcId="{5C9CE563-B5F2-42DB-912C-675B0F60248F}" destId="{A44012B7-4805-4187-B05B-67FE81225135}" srcOrd="2" destOrd="0" presId="urn:microsoft.com/office/officeart/2011/layout/HexagonRadial"/>
    <dgm:cxn modelId="{DA6917E6-8B6D-46F6-A33B-EAC6D1DE56E2}" type="presParOf" srcId="{5C9CE563-B5F2-42DB-912C-675B0F60248F}" destId="{30D89180-D101-4CE2-96C4-0FA13F237658}" srcOrd="3" destOrd="0" presId="urn:microsoft.com/office/officeart/2011/layout/HexagonRadial"/>
    <dgm:cxn modelId="{0C9B08F1-4385-4B26-94C6-FA17D780C4C7}" type="presParOf" srcId="{30D89180-D101-4CE2-96C4-0FA13F237658}" destId="{2710DAC2-AAD0-491D-9E3D-AAEE6F38B2B4}" srcOrd="0" destOrd="0" presId="urn:microsoft.com/office/officeart/2011/layout/HexagonRadial"/>
    <dgm:cxn modelId="{18B038E8-E348-4E0D-B6EB-FA22612F1E1A}" type="presParOf" srcId="{5C9CE563-B5F2-42DB-912C-675B0F60248F}" destId="{143FDAC3-B8FF-4719-BEFB-34F094F0C3D0}" srcOrd="4" destOrd="0" presId="urn:microsoft.com/office/officeart/2011/layout/HexagonRadial"/>
    <dgm:cxn modelId="{CB4268CA-6D1E-4B48-B34A-D5818E5AD02F}" type="presParOf" srcId="{5C9CE563-B5F2-42DB-912C-675B0F60248F}" destId="{A890FAF6-8FB5-4531-910C-0B5C1750A8DF}" srcOrd="5" destOrd="0" presId="urn:microsoft.com/office/officeart/2011/layout/HexagonRadial"/>
    <dgm:cxn modelId="{C2D7B15B-335E-4336-81E5-B46970CE31FC}" type="presParOf" srcId="{A890FAF6-8FB5-4531-910C-0B5C1750A8DF}" destId="{2DC771AE-2EA3-4408-9889-7C1DA57E95BF}" srcOrd="0" destOrd="0" presId="urn:microsoft.com/office/officeart/2011/layout/HexagonRadial"/>
    <dgm:cxn modelId="{C2F7B6B8-5968-4F75-8671-E57127E0AC63}" type="presParOf" srcId="{5C9CE563-B5F2-42DB-912C-675B0F60248F}" destId="{7B4E4962-C1ED-4216-BC62-5A3CA422AC83}" srcOrd="6" destOrd="0" presId="urn:microsoft.com/office/officeart/2011/layout/HexagonRadial"/>
    <dgm:cxn modelId="{E4295571-4902-4580-9FEE-2AF1143B60A3}" type="presParOf" srcId="{5C9CE563-B5F2-42DB-912C-675B0F60248F}" destId="{357B494E-3A70-47E2-8A0C-B3AB9D88AEEC}" srcOrd="7" destOrd="0" presId="urn:microsoft.com/office/officeart/2011/layout/HexagonRadial"/>
    <dgm:cxn modelId="{E432D613-77E4-4D55-8C21-B6E54C5ECEEA}" type="presParOf" srcId="{357B494E-3A70-47E2-8A0C-B3AB9D88AEEC}" destId="{051CE80B-98BD-46BC-B482-C217637A308D}" srcOrd="0" destOrd="0" presId="urn:microsoft.com/office/officeart/2011/layout/HexagonRadial"/>
    <dgm:cxn modelId="{A9933A2E-3821-4A4F-95A6-655D99586F0E}" type="presParOf" srcId="{5C9CE563-B5F2-42DB-912C-675B0F60248F}" destId="{00B4AB7A-016A-4A57-A66F-1F4D655E52B7}" srcOrd="8" destOrd="0" presId="urn:microsoft.com/office/officeart/2011/layout/HexagonRadial"/>
    <dgm:cxn modelId="{5AF23054-8FD3-409F-B05C-5D3F81C92FA2}" type="presParOf" srcId="{5C9CE563-B5F2-42DB-912C-675B0F60248F}" destId="{E0C8CF3B-EC32-4C58-80AF-7C415843FF3F}" srcOrd="9" destOrd="0" presId="urn:microsoft.com/office/officeart/2011/layout/HexagonRadial"/>
    <dgm:cxn modelId="{77CC76D1-0FBD-48F4-87F4-74FA57E606CB}" type="presParOf" srcId="{E0C8CF3B-EC32-4C58-80AF-7C415843FF3F}" destId="{744D3BF3-A508-48E1-8A15-C3F6840E71C8}" srcOrd="0" destOrd="0" presId="urn:microsoft.com/office/officeart/2011/layout/HexagonRadial"/>
    <dgm:cxn modelId="{240DC339-055A-4340-816F-0EA7D8E44DC4}" type="presParOf" srcId="{5C9CE563-B5F2-42DB-912C-675B0F60248F}" destId="{90CB5FD5-E946-4B01-AE29-6EB05DD86D45}" srcOrd="10" destOrd="0" presId="urn:microsoft.com/office/officeart/2011/layout/HexagonRadial"/>
    <dgm:cxn modelId="{633D5026-7FFA-49B9-A96B-D56F1502C02D}" type="presParOf" srcId="{5C9CE563-B5F2-42DB-912C-675B0F60248F}" destId="{413F12D9-D16D-4C07-BFE4-30528DF18E92}" srcOrd="11" destOrd="0" presId="urn:microsoft.com/office/officeart/2011/layout/HexagonRadial"/>
    <dgm:cxn modelId="{6A473135-3AF0-438F-A7F4-ED63B1C8CA9D}" type="presParOf" srcId="{413F12D9-D16D-4C07-BFE4-30528DF18E92}" destId="{C78014D6-27DC-4FEF-86DB-00EF143901EA}" srcOrd="0" destOrd="0" presId="urn:microsoft.com/office/officeart/2011/layout/HexagonRadial"/>
    <dgm:cxn modelId="{F35BC29B-B33C-4C29-BBC4-F66CCC37176C}" type="presParOf" srcId="{5C9CE563-B5F2-42DB-912C-675B0F60248F}" destId="{5D1A4B19-EB7D-4CC5-B500-11F9924DEAD9}"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53121-7A1E-42C3-AFBF-40ECBE4E5BD7}">
      <dsp:nvSpPr>
        <dsp:cNvPr id="0" name=""/>
        <dsp:cNvSpPr/>
      </dsp:nvSpPr>
      <dsp:spPr>
        <a:xfrm>
          <a:off x="3186674" y="1460075"/>
          <a:ext cx="1855819" cy="1605359"/>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Internet of Things</a:t>
          </a:r>
          <a:endParaRPr lang="en-US" sz="1600" b="1" kern="1200" dirty="0"/>
        </a:p>
      </dsp:txBody>
      <dsp:txXfrm>
        <a:off x="3494209" y="1726106"/>
        <a:ext cx="1240749" cy="1073297"/>
      </dsp:txXfrm>
    </dsp:sp>
    <dsp:sp modelId="{2710DAC2-AAD0-491D-9E3D-AAEE6F38B2B4}">
      <dsp:nvSpPr>
        <dsp:cNvPr id="0" name=""/>
        <dsp:cNvSpPr/>
      </dsp:nvSpPr>
      <dsp:spPr>
        <a:xfrm>
          <a:off x="4348774" y="692019"/>
          <a:ext cx="700195" cy="60331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012B7-4805-4187-B05B-67FE81225135}">
      <dsp:nvSpPr>
        <dsp:cNvPr id="0" name=""/>
        <dsp:cNvSpPr/>
      </dsp:nvSpPr>
      <dsp:spPr>
        <a:xfrm>
          <a:off x="3357622" y="0"/>
          <a:ext cx="1520831" cy="1315697"/>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Sensors</a:t>
          </a:r>
          <a:endParaRPr lang="en-US" sz="1600" b="1" kern="1200" dirty="0"/>
        </a:p>
      </dsp:txBody>
      <dsp:txXfrm>
        <a:off x="3609656" y="218039"/>
        <a:ext cx="1016763" cy="879619"/>
      </dsp:txXfrm>
    </dsp:sp>
    <dsp:sp modelId="{2DC771AE-2EA3-4408-9889-7C1DA57E95BF}">
      <dsp:nvSpPr>
        <dsp:cNvPr id="0" name=""/>
        <dsp:cNvSpPr/>
      </dsp:nvSpPr>
      <dsp:spPr>
        <a:xfrm>
          <a:off x="5165956" y="1819889"/>
          <a:ext cx="700195" cy="603310"/>
        </a:xfrm>
        <a:prstGeom prst="hexagon">
          <a:avLst>
            <a:gd name="adj" fmla="val 28900"/>
            <a:gd name="vf" fmla="val 115470"/>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143FDAC3-B8FF-4719-BEFB-34F094F0C3D0}">
      <dsp:nvSpPr>
        <dsp:cNvPr id="0" name=""/>
        <dsp:cNvSpPr/>
      </dsp:nvSpPr>
      <dsp:spPr>
        <a:xfrm>
          <a:off x="4752400" y="809242"/>
          <a:ext cx="1520831" cy="1315697"/>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Controllers</a:t>
          </a:r>
          <a:endParaRPr lang="en-US" sz="1600" b="1" kern="1200" dirty="0"/>
        </a:p>
      </dsp:txBody>
      <dsp:txXfrm>
        <a:off x="5004434" y="1027281"/>
        <a:ext cx="1016763" cy="879619"/>
      </dsp:txXfrm>
    </dsp:sp>
    <dsp:sp modelId="{051CE80B-98BD-46BC-B482-C217637A308D}">
      <dsp:nvSpPr>
        <dsp:cNvPr id="0" name=""/>
        <dsp:cNvSpPr/>
      </dsp:nvSpPr>
      <dsp:spPr>
        <a:xfrm>
          <a:off x="4598288" y="3093043"/>
          <a:ext cx="700195" cy="60331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E4962-C1ED-4216-BC62-5A3CA422AC83}">
      <dsp:nvSpPr>
        <dsp:cNvPr id="0" name=""/>
        <dsp:cNvSpPr/>
      </dsp:nvSpPr>
      <dsp:spPr>
        <a:xfrm>
          <a:off x="4752400" y="2400118"/>
          <a:ext cx="1520831" cy="1315697"/>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Wireless &amp;</a:t>
          </a:r>
        </a:p>
        <a:p>
          <a:pPr lvl="0" algn="ctr" defTabSz="711200">
            <a:lnSpc>
              <a:spcPct val="90000"/>
            </a:lnSpc>
            <a:spcBef>
              <a:spcPct val="0"/>
            </a:spcBef>
            <a:spcAft>
              <a:spcPct val="35000"/>
            </a:spcAft>
          </a:pPr>
          <a:r>
            <a:rPr lang="en-US" sz="1600" b="1" kern="1200" dirty="0" smtClean="0"/>
            <a:t>Network</a:t>
          </a:r>
          <a:endParaRPr lang="en-US" sz="1600" b="1" kern="1200" dirty="0"/>
        </a:p>
      </dsp:txBody>
      <dsp:txXfrm>
        <a:off x="5004434" y="2618157"/>
        <a:ext cx="1016763" cy="879619"/>
      </dsp:txXfrm>
    </dsp:sp>
    <dsp:sp modelId="{744D3BF3-A508-48E1-8A15-C3F6840E71C8}">
      <dsp:nvSpPr>
        <dsp:cNvPr id="0" name=""/>
        <dsp:cNvSpPr/>
      </dsp:nvSpPr>
      <dsp:spPr>
        <a:xfrm>
          <a:off x="3190127" y="3225201"/>
          <a:ext cx="700195" cy="603310"/>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4AB7A-016A-4A57-A66F-1F4D655E52B7}">
      <dsp:nvSpPr>
        <dsp:cNvPr id="0" name=""/>
        <dsp:cNvSpPr/>
      </dsp:nvSpPr>
      <dsp:spPr>
        <a:xfrm>
          <a:off x="3357622" y="3210265"/>
          <a:ext cx="1520831" cy="1315697"/>
        </a:xfrm>
        <a:prstGeom prst="hexagon">
          <a:avLst>
            <a:gd name="adj" fmla="val 2857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Apps</a:t>
          </a:r>
          <a:endParaRPr lang="en-US" sz="1600" b="1" kern="1200" dirty="0"/>
        </a:p>
      </dsp:txBody>
      <dsp:txXfrm>
        <a:off x="3609656" y="3428304"/>
        <a:ext cx="1016763" cy="879619"/>
      </dsp:txXfrm>
    </dsp:sp>
    <dsp:sp modelId="{C78014D6-27DC-4FEF-86DB-00EF143901EA}">
      <dsp:nvSpPr>
        <dsp:cNvPr id="0" name=""/>
        <dsp:cNvSpPr/>
      </dsp:nvSpPr>
      <dsp:spPr>
        <a:xfrm>
          <a:off x="2359563" y="2097783"/>
          <a:ext cx="700195" cy="603310"/>
        </a:xfrm>
        <a:prstGeom prst="hexagon">
          <a:avLst>
            <a:gd name="adj" fmla="val 28900"/>
            <a:gd name="vf" fmla="val 115470"/>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90CB5FD5-E946-4B01-AE29-6EB05DD86D45}">
      <dsp:nvSpPr>
        <dsp:cNvPr id="0" name=""/>
        <dsp:cNvSpPr/>
      </dsp:nvSpPr>
      <dsp:spPr>
        <a:xfrm>
          <a:off x="1956368" y="2401023"/>
          <a:ext cx="1520831" cy="1315697"/>
        </a:xfrm>
        <a:prstGeom prst="hexagon">
          <a:avLst>
            <a:gd name="adj" fmla="val 2857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Mobile devices</a:t>
          </a:r>
          <a:endParaRPr lang="en-US" sz="1600" b="1" kern="1200" dirty="0"/>
        </a:p>
      </dsp:txBody>
      <dsp:txXfrm>
        <a:off x="2208402" y="2619062"/>
        <a:ext cx="1016763" cy="879619"/>
      </dsp:txXfrm>
    </dsp:sp>
    <dsp:sp modelId="{5D1A4B19-EB7D-4CC5-B500-11F9924DEAD9}">
      <dsp:nvSpPr>
        <dsp:cNvPr id="0" name=""/>
        <dsp:cNvSpPr/>
      </dsp:nvSpPr>
      <dsp:spPr>
        <a:xfrm>
          <a:off x="1956368" y="807431"/>
          <a:ext cx="1520831" cy="1315697"/>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Cloud</a:t>
          </a:r>
          <a:endParaRPr lang="en-US" sz="1600" b="1" kern="1200" dirty="0"/>
        </a:p>
      </dsp:txBody>
      <dsp:txXfrm>
        <a:off x="2208402" y="1025470"/>
        <a:ext cx="1016763" cy="879619"/>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FD5240AD-D0E5-8743-BED0-4875EEDE37D1}" type="datetimeFigureOut">
              <a:rPr lang="en-US" smtClean="0"/>
              <a:t>6/21/2014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279E9EA6-BBB3-1E40-BFD1-2E852B6140C4}" type="slidenum">
              <a:rPr lang="en-US" smtClean="0"/>
              <a:t>‹#›</a:t>
            </a:fld>
            <a:endParaRPr lang="en-US"/>
          </a:p>
        </p:txBody>
      </p:sp>
    </p:spTree>
    <p:extLst>
      <p:ext uri="{BB962C8B-B14F-4D97-AF65-F5344CB8AC3E}">
        <p14:creationId xmlns:p14="http://schemas.microsoft.com/office/powerpoint/2010/main" val="1134862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9F1AF83-5EC3-2645-9357-E8053F4E6264}" type="datetimeFigureOut">
              <a:rPr lang="en-US" smtClean="0"/>
              <a:t>6/21/2014</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19186DE-8459-354D-92FA-6DAD5BD2E459}" type="slidenum">
              <a:rPr lang="en-US" smtClean="0"/>
              <a:t>‹#›</a:t>
            </a:fld>
            <a:endParaRPr lang="en-US"/>
          </a:p>
        </p:txBody>
      </p:sp>
    </p:spTree>
    <p:extLst>
      <p:ext uri="{BB962C8B-B14F-4D97-AF65-F5344CB8AC3E}">
        <p14:creationId xmlns:p14="http://schemas.microsoft.com/office/powerpoint/2010/main" val="136546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endParaRPr lang="en-US" dirty="0" smtClean="0"/>
          </a:p>
          <a:p>
            <a:r>
              <a:rPr lang="en-US" dirty="0" smtClean="0"/>
              <a:t>Kids: Grade</a:t>
            </a:r>
            <a:r>
              <a:rPr lang="en-US" baseline="0" dirty="0" smtClean="0"/>
              <a:t> level, Programming experience, Electric &amp; Electronic circuits</a:t>
            </a:r>
          </a:p>
          <a:p>
            <a:endParaRPr lang="en-US" dirty="0" smtClean="0"/>
          </a:p>
          <a:p>
            <a:endParaRPr lang="en-US" dirty="0" smtClean="0"/>
          </a:p>
          <a:p>
            <a:r>
              <a:rPr lang="en-US" dirty="0" smtClean="0"/>
              <a:t>https://www.youtube.com/watch?v=VQj71FWk1FA Harold Robins Help!</a:t>
            </a:r>
          </a:p>
          <a:p>
            <a:endParaRPr lang="en-US" dirty="0" smtClean="0"/>
          </a:p>
          <a:p>
            <a:r>
              <a:rPr lang="en-US" dirty="0" smtClean="0"/>
              <a:t>https://www.youtube.com/watch?v=PdBvBtdbQpw 3 </a:t>
            </a:r>
            <a:r>
              <a:rPr lang="en-US" dirty="0" err="1" smtClean="0"/>
              <a:t>Stoogies</a:t>
            </a:r>
            <a:endParaRPr lang="en-US" dirty="0" smtClean="0"/>
          </a:p>
          <a:p>
            <a:endParaRPr lang="en-US" dirty="0" smtClean="0"/>
          </a:p>
          <a:p>
            <a:r>
              <a:rPr lang="en-US" dirty="0" smtClean="0"/>
              <a:t>https://www.youtube.com/watch?v=l-gQLqv9f4o pep talk</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1</a:t>
            </a:fld>
            <a:endParaRPr lang="en-US"/>
          </a:p>
        </p:txBody>
      </p:sp>
    </p:spTree>
    <p:extLst>
      <p:ext uri="{BB962C8B-B14F-4D97-AF65-F5344CB8AC3E}">
        <p14:creationId xmlns:p14="http://schemas.microsoft.com/office/powerpoint/2010/main" val="306481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00:40</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34</a:t>
            </a:fld>
            <a:endParaRPr lang="en-US"/>
          </a:p>
        </p:txBody>
      </p:sp>
    </p:spTree>
    <p:extLst>
      <p:ext uri="{BB962C8B-B14F-4D97-AF65-F5344CB8AC3E}">
        <p14:creationId xmlns:p14="http://schemas.microsoft.com/office/powerpoint/2010/main" val="155376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out the scratch</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42</a:t>
            </a:fld>
            <a:endParaRPr lang="en-US"/>
          </a:p>
        </p:txBody>
      </p:sp>
    </p:spTree>
    <p:extLst>
      <p:ext uri="{BB962C8B-B14F-4D97-AF65-F5344CB8AC3E}">
        <p14:creationId xmlns:p14="http://schemas.microsoft.com/office/powerpoint/2010/main" val="2606569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00:55</a:t>
            </a:r>
          </a:p>
          <a:p>
            <a:endParaRPr lang="en-US" dirty="0" smtClean="0"/>
          </a:p>
          <a:p>
            <a:r>
              <a:rPr lang="en-US" dirty="0" smtClean="0"/>
              <a:t>Stretch</a:t>
            </a:r>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47</a:t>
            </a:fld>
            <a:endParaRPr lang="en-US"/>
          </a:p>
        </p:txBody>
      </p:sp>
    </p:spTree>
    <p:extLst>
      <p:ext uri="{BB962C8B-B14F-4D97-AF65-F5344CB8AC3E}">
        <p14:creationId xmlns:p14="http://schemas.microsoft.com/office/powerpoint/2010/main" val="871792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 called one time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INPUT or OUTPUT</a:t>
            </a:r>
          </a:p>
          <a:p>
            <a:endParaRPr lang="en-US" dirty="0" smtClean="0"/>
          </a:p>
          <a:p>
            <a:r>
              <a:rPr lang="en-US" dirty="0" smtClean="0"/>
              <a:t>Loop</a:t>
            </a:r>
            <a:r>
              <a:rPr lang="en-US" baseline="0" dirty="0" smtClean="0"/>
              <a:t> – continuously repeated</a:t>
            </a:r>
          </a:p>
          <a:p>
            <a:endParaRPr lang="en-US" dirty="0" smtClean="0"/>
          </a:p>
          <a:p>
            <a:endParaRPr lang="en-US" dirty="0" smtClean="0"/>
          </a:p>
          <a:p>
            <a:r>
              <a:rPr lang="en-US" dirty="0" smtClean="0"/>
              <a:t>HIGH – 5V</a:t>
            </a:r>
          </a:p>
          <a:p>
            <a:endParaRPr lang="en-US" dirty="0" smtClean="0"/>
          </a:p>
          <a:p>
            <a:r>
              <a:rPr lang="en-US" dirty="0" smtClean="0"/>
              <a:t>LOW – 0V</a:t>
            </a:r>
          </a:p>
          <a:p>
            <a:endParaRPr lang="en-US" dirty="0" smtClean="0"/>
          </a:p>
          <a:p>
            <a:r>
              <a:rPr lang="en-US" dirty="0" smtClean="0"/>
              <a:t>Why do we use </a:t>
            </a:r>
            <a:r>
              <a:rPr lang="en-US" dirty="0" err="1" smtClean="0"/>
              <a:t>ledPort</a:t>
            </a:r>
            <a:r>
              <a:rPr lang="en-US" dirty="0" smtClean="0"/>
              <a:t>?</a:t>
            </a:r>
            <a:r>
              <a:rPr lang="en-US" baseline="0" dirty="0" smtClean="0"/>
              <a:t> </a:t>
            </a:r>
          </a:p>
          <a:p>
            <a:endParaRPr lang="en-US" baseline="0" dirty="0" smtClean="0"/>
          </a:p>
          <a:p>
            <a:r>
              <a:rPr lang="en-US" baseline="0" dirty="0" smtClean="0"/>
              <a:t>Why do we use Camel Case?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63</a:t>
            </a:fld>
            <a:endParaRPr lang="en-US"/>
          </a:p>
        </p:txBody>
      </p:sp>
    </p:spTree>
    <p:extLst>
      <p:ext uri="{BB962C8B-B14F-4D97-AF65-F5344CB8AC3E}">
        <p14:creationId xmlns:p14="http://schemas.microsoft.com/office/powerpoint/2010/main" val="258416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Kits used today will be sold after the afternoon session at cost.</a:t>
            </a:r>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2</a:t>
            </a:fld>
            <a:endParaRPr lang="en-US"/>
          </a:p>
        </p:txBody>
      </p:sp>
    </p:spTree>
    <p:extLst>
      <p:ext uri="{BB962C8B-B14F-4D97-AF65-F5344CB8AC3E}">
        <p14:creationId xmlns:p14="http://schemas.microsoft.com/office/powerpoint/2010/main" val="261140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00:10</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9</a:t>
            </a:fld>
            <a:endParaRPr lang="en-US"/>
          </a:p>
        </p:txBody>
      </p:sp>
    </p:spTree>
    <p:extLst>
      <p:ext uri="{BB962C8B-B14F-4D97-AF65-F5344CB8AC3E}">
        <p14:creationId xmlns:p14="http://schemas.microsoft.com/office/powerpoint/2010/main" val="3173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http://scratch.mit.edu/users/Devoxx4Kids-USA/</a:t>
            </a:r>
          </a:p>
          <a:p>
            <a:endParaRPr lang="en-US" dirty="0" smtClean="0"/>
          </a:p>
          <a:p>
            <a:r>
              <a:rPr lang="en-US" dirty="0" smtClean="0"/>
              <a:t>Battery Sketches</a:t>
            </a:r>
          </a:p>
          <a:p>
            <a:endParaRPr lang="en-US" dirty="0" smtClean="0"/>
          </a:p>
          <a:p>
            <a:r>
              <a:rPr lang="en-US" dirty="0" smtClean="0"/>
              <a:t>Electric charge is the physical property of matter that causes it to experience a force when close to other electrically charged matter. There are two types of electric charges – positive and negative. Positively charged substances are repelled from other positively charged substances, but attracted to negatively charged substances; negatively charged substances are repelled from negative and attracted to positive. An object will be negatively charged if it has an excess of electrons, and will otherwise be positively charged or uncharged.</a:t>
            </a:r>
          </a:p>
          <a:p>
            <a:endParaRPr lang="en-US" dirty="0" smtClean="0"/>
          </a:p>
          <a:p>
            <a:r>
              <a:rPr lang="en-US" dirty="0" smtClean="0"/>
              <a:t>Electricity is the set of physical phenomena associated with the presence and flow of electric charge. Electricity gives a wide variety of well-known effects, such as lightning, static electricity, electromagnetic induction and electrical current. In addition, electricity permits the creation and reception of electromagnetic radiation such as radio waves.</a:t>
            </a:r>
          </a:p>
        </p:txBody>
      </p:sp>
      <p:sp>
        <p:nvSpPr>
          <p:cNvPr id="4" name="Slide Number Placeholder 3"/>
          <p:cNvSpPr>
            <a:spLocks noGrp="1"/>
          </p:cNvSpPr>
          <p:nvPr>
            <p:ph type="sldNum" sz="quarter" idx="10"/>
          </p:nvPr>
        </p:nvSpPr>
        <p:spPr/>
        <p:txBody>
          <a:bodyPr/>
          <a:lstStyle/>
          <a:p>
            <a:fld id="{019186DE-8459-354D-92FA-6DAD5BD2E459}" type="slidenum">
              <a:rPr lang="en-US" smtClean="0"/>
              <a:t>14</a:t>
            </a:fld>
            <a:endParaRPr lang="en-US"/>
          </a:p>
        </p:txBody>
      </p:sp>
    </p:spTree>
    <p:extLst>
      <p:ext uri="{BB962C8B-B14F-4D97-AF65-F5344CB8AC3E}">
        <p14:creationId xmlns:p14="http://schemas.microsoft.com/office/powerpoint/2010/main" val="347427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15</a:t>
            </a:fld>
            <a:endParaRPr lang="en-US"/>
          </a:p>
        </p:txBody>
      </p:sp>
    </p:spTree>
    <p:extLst>
      <p:ext uri="{BB962C8B-B14F-4D97-AF65-F5344CB8AC3E}">
        <p14:creationId xmlns:p14="http://schemas.microsoft.com/office/powerpoint/2010/main" val="37754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16</a:t>
            </a:fld>
            <a:endParaRPr lang="en-US"/>
          </a:p>
        </p:txBody>
      </p:sp>
    </p:spTree>
    <p:extLst>
      <p:ext uri="{BB962C8B-B14F-4D97-AF65-F5344CB8AC3E}">
        <p14:creationId xmlns:p14="http://schemas.microsoft.com/office/powerpoint/2010/main" val="341828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17</a:t>
            </a:fld>
            <a:endParaRPr lang="en-US"/>
          </a:p>
        </p:txBody>
      </p:sp>
    </p:spTree>
    <p:extLst>
      <p:ext uri="{BB962C8B-B14F-4D97-AF65-F5344CB8AC3E}">
        <p14:creationId xmlns:p14="http://schemas.microsoft.com/office/powerpoint/2010/main" val="742409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Low voltage</a:t>
            </a:r>
          </a:p>
          <a:p>
            <a:r>
              <a:rPr lang="en-US" baseline="0" dirty="0" smtClean="0"/>
              <a:t>Never play with the main outlets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22</a:t>
            </a:fld>
            <a:endParaRPr lang="en-US"/>
          </a:p>
        </p:txBody>
      </p:sp>
    </p:spTree>
    <p:extLst>
      <p:ext uri="{BB962C8B-B14F-4D97-AF65-F5344CB8AC3E}">
        <p14:creationId xmlns:p14="http://schemas.microsoft.com/office/powerpoint/2010/main" val="188290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the scratch</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t>24</a:t>
            </a:fld>
            <a:endParaRPr lang="en-US"/>
          </a:p>
        </p:txBody>
      </p:sp>
    </p:spTree>
    <p:extLst>
      <p:ext uri="{BB962C8B-B14F-4D97-AF65-F5344CB8AC3E}">
        <p14:creationId xmlns:p14="http://schemas.microsoft.com/office/powerpoint/2010/main" val="1901339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Comic Sans MS"/>
                <a:cs typeface="Comic Sans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Footer Placeholder 4"/>
          <p:cNvSpPr txBox="1">
            <a:spLocks/>
          </p:cNvSpPr>
          <p:nvPr userDrawn="1"/>
        </p:nvSpPr>
        <p:spPr>
          <a:xfrm>
            <a:off x="106933"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p>
        </p:txBody>
      </p:sp>
      <p:sp>
        <p:nvSpPr>
          <p:cNvPr id="10" name="Title 1"/>
          <p:cNvSpPr txBox="1">
            <a:spLocks/>
          </p:cNvSpPr>
          <p:nvPr userDrawn="1"/>
        </p:nvSpPr>
        <p:spPr>
          <a:xfrm>
            <a:off x="106933" y="6361663"/>
            <a:ext cx="272822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pic>
        <p:nvPicPr>
          <p:cNvPr id="7" name="Picture 6"/>
          <p:cNvPicPr>
            <a:picLocks noChangeAspect="1"/>
          </p:cNvPicPr>
          <p:nvPr userDrawn="1"/>
        </p:nvPicPr>
        <p:blipFill>
          <a:blip r:embed="rId2"/>
          <a:stretch>
            <a:fillRect/>
          </a:stretch>
        </p:blipFill>
        <p:spPr>
          <a:xfrm>
            <a:off x="7772400" y="6355274"/>
            <a:ext cx="1117600" cy="393700"/>
          </a:xfrm>
          <a:prstGeom prst="rect">
            <a:avLst/>
          </a:prstGeom>
        </p:spPr>
      </p:pic>
      <p:sp>
        <p:nvSpPr>
          <p:cNvPr id="11" name="TextBox 10"/>
          <p:cNvSpPr txBox="1"/>
          <p:nvPr userDrawn="1"/>
        </p:nvSpPr>
        <p:spPr>
          <a:xfrm>
            <a:off x="6088362" y="6355274"/>
            <a:ext cx="1575296" cy="369332"/>
          </a:xfrm>
          <a:prstGeom prst="rect">
            <a:avLst/>
          </a:prstGeom>
          <a:noFill/>
        </p:spPr>
        <p:txBody>
          <a:bodyPr wrap="none" rtlCol="0">
            <a:spAutoFit/>
          </a:bodyPr>
          <a:lstStyle/>
          <a:p>
            <a:r>
              <a:rPr lang="en-US" dirty="0" smtClean="0"/>
              <a:t>@Devoxx4Kids</a:t>
            </a:r>
            <a:endParaRPr lang="en-US" dirty="0"/>
          </a:p>
        </p:txBody>
      </p:sp>
      <p:sp>
        <p:nvSpPr>
          <p:cNvPr id="12" name="TextBox 11"/>
          <p:cNvSpPr txBox="1"/>
          <p:nvPr userDrawn="1"/>
        </p:nvSpPr>
        <p:spPr>
          <a:xfrm>
            <a:off x="3002533" y="6379642"/>
            <a:ext cx="2787943" cy="369332"/>
          </a:xfrm>
          <a:prstGeom prst="rect">
            <a:avLst/>
          </a:prstGeom>
          <a:noFill/>
        </p:spPr>
        <p:txBody>
          <a:bodyPr wrap="none" rtlCol="0">
            <a:spAutoFit/>
          </a:bodyPr>
          <a:lstStyle/>
          <a:p>
            <a:r>
              <a:rPr lang="en-US" dirty="0" err="1" smtClean="0"/>
              <a:t>facebook.com</a:t>
            </a:r>
            <a:r>
              <a:rPr lang="en-US" dirty="0" smtClean="0"/>
              <a:t>/Devoxx4Kids</a:t>
            </a:r>
            <a:endParaRPr lang="en-US" dirty="0"/>
          </a:p>
        </p:txBody>
      </p:sp>
    </p:spTree>
    <p:extLst>
      <p:ext uri="{BB962C8B-B14F-4D97-AF65-F5344CB8AC3E}">
        <p14:creationId xmlns:p14="http://schemas.microsoft.com/office/powerpoint/2010/main" val="2847377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11"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4"/>
            <a:ext cx="1117600" cy="393700"/>
          </a:xfrm>
          <a:prstGeom prst="rect">
            <a:avLst/>
          </a:prstGeom>
        </p:spPr>
      </p:pic>
      <p:pic>
        <p:nvPicPr>
          <p:cNvPr id="13"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4159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Font typeface="Comic Sans MS" panose="030F0702030302020204" pitchFamily="66" charset="0"/>
              <a:buChar char="&gt;"/>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246491" y="6356350"/>
            <a:ext cx="265445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4"/>
            <a:ext cx="1117600" cy="393700"/>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1946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omic Sans MS"/>
                <a:cs typeface="Comic Sans M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Comic Sans MS"/>
                <a:cs typeface="Comic Sans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262393" y="6356350"/>
            <a:ext cx="2638553"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4"/>
            <a:ext cx="1117600" cy="393700"/>
          </a:xfrm>
          <a:prstGeom prst="rect">
            <a:avLst/>
          </a:prstGeom>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73645" y="489171"/>
            <a:ext cx="4941529" cy="1738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7467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2"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123826" y="6348456"/>
            <a:ext cx="268298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5"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6" name="Picture 15"/>
          <p:cNvPicPr>
            <a:picLocks noChangeAspect="1"/>
          </p:cNvPicPr>
          <p:nvPr userDrawn="1"/>
        </p:nvPicPr>
        <p:blipFill>
          <a:blip r:embed="rId2"/>
          <a:stretch>
            <a:fillRect/>
          </a:stretch>
        </p:blipFill>
        <p:spPr>
          <a:xfrm>
            <a:off x="7772400" y="6355274"/>
            <a:ext cx="1117600" cy="393700"/>
          </a:xfrm>
          <a:prstGeom prst="rect">
            <a:avLst/>
          </a:prstGeom>
        </p:spPr>
      </p:pic>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5642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4"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6" name="Title 1"/>
          <p:cNvSpPr txBox="1">
            <a:spLocks/>
          </p:cNvSpPr>
          <p:nvPr userDrawn="1"/>
        </p:nvSpPr>
        <p:spPr>
          <a:xfrm>
            <a:off x="257175" y="6356350"/>
            <a:ext cx="264377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7"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8" name="Picture 17"/>
          <p:cNvPicPr>
            <a:picLocks noChangeAspect="1"/>
          </p:cNvPicPr>
          <p:nvPr userDrawn="1"/>
        </p:nvPicPr>
        <p:blipFill>
          <a:blip r:embed="rId2"/>
          <a:stretch>
            <a:fillRect/>
          </a:stretch>
        </p:blipFill>
        <p:spPr>
          <a:xfrm>
            <a:off x="7772400" y="6355274"/>
            <a:ext cx="1117600" cy="393700"/>
          </a:xfrm>
          <a:prstGeom prst="rect">
            <a:avLst/>
          </a:prstGeom>
        </p:spPr>
      </p:pic>
      <p:pic>
        <p:nvPicPr>
          <p:cNvPr id="1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944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0"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247651" y="6356350"/>
            <a:ext cx="265329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4"/>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0454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9" name="Title 1"/>
          <p:cNvSpPr txBox="1">
            <a:spLocks/>
          </p:cNvSpPr>
          <p:nvPr userDrawn="1"/>
        </p:nvSpPr>
        <p:spPr>
          <a:xfrm>
            <a:off x="166977" y="6356350"/>
            <a:ext cx="2733969"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4"/>
            <a:ext cx="1117600" cy="393700"/>
          </a:xfrm>
          <a:prstGeom prst="rect">
            <a:avLst/>
          </a:prstGeom>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96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2963"/>
            <a:ext cx="3008313" cy="1162050"/>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atin typeface="Comic Sans MS"/>
                <a:cs typeface="Comic Sans MS"/>
              </a:defRPr>
            </a:lvl1pPr>
            <a:lvl2pPr>
              <a:defRPr sz="2800">
                <a:latin typeface="Comic Sans MS"/>
                <a:cs typeface="Comic Sans MS"/>
              </a:defRPr>
            </a:lvl2pPr>
            <a:lvl3pPr>
              <a:defRPr sz="2400">
                <a:latin typeface="Comic Sans MS"/>
                <a:cs typeface="Comic Sans MS"/>
              </a:defRPr>
            </a:lvl3pPr>
            <a:lvl4pPr>
              <a:defRPr sz="2000">
                <a:latin typeface="Comic Sans MS"/>
                <a:cs typeface="Comic Sans MS"/>
              </a:defRPr>
            </a:lvl4pPr>
            <a:lvl5pPr>
              <a:defRPr sz="2000">
                <a:latin typeface="Comic Sans MS"/>
                <a:cs typeface="Comic Sans M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99079"/>
            <a:ext cx="3008313" cy="3727084"/>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3"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4"/>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945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1864"/>
            <a:ext cx="5486400" cy="566738"/>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266124" y="1268759"/>
            <a:ext cx="4611753" cy="345881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478602"/>
            <a:ext cx="5486400" cy="804862"/>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3" name="Picture 12"/>
          <p:cNvPicPr>
            <a:picLocks noChangeAspect="1"/>
          </p:cNvPicPr>
          <p:nvPr userDrawn="1"/>
        </p:nvPicPr>
        <p:blipFill>
          <a:blip r:embed="rId2"/>
          <a:stretch>
            <a:fillRect/>
          </a:stretch>
        </p:blipFill>
        <p:spPr>
          <a:xfrm>
            <a:off x="457200" y="470625"/>
            <a:ext cx="2133600" cy="751027"/>
          </a:xfrm>
          <a:prstGeom prst="rect">
            <a:avLst/>
          </a:prstGeom>
        </p:spPr>
      </p:pic>
      <p:sp>
        <p:nvSpPr>
          <p:cNvPr id="10" name="Slide Number Placeholder 5"/>
          <p:cNvSpPr>
            <a:spLocks noGrp="1"/>
          </p:cNvSpPr>
          <p:nvPr>
            <p:ph type="sldNum" sz="quarter" idx="12"/>
          </p:nvPr>
        </p:nvSpPr>
        <p:spPr>
          <a:xfrm>
            <a:off x="6553200" y="6356350"/>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2"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4"/>
            <a:ext cx="1117600" cy="393700"/>
          </a:xfrm>
          <a:prstGeom prst="rect">
            <a:avLst/>
          </a:prstGeom>
        </p:spPr>
      </p:pic>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2"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1006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4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3.png"/><Relationship Id="rId7" Type="http://schemas.openxmlformats.org/officeDocument/2006/relationships/image" Target="../media/image18.jpe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3.png"/><Relationship Id="rId7" Type="http://schemas.openxmlformats.org/officeDocument/2006/relationships/image" Target="../media/image37.wmf"/><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wmf"/><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arduino.cc/en/Main/Softwar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p:txBody>
          <a:bodyPr/>
          <a:lstStyle/>
          <a:p>
            <a:r>
              <a:rPr lang="en-US" dirty="0"/>
              <a:t>Start the journey to Internet of Things </a:t>
            </a:r>
            <a:r>
              <a:rPr lang="en-US" dirty="0" smtClean="0"/>
              <a:t/>
            </a:r>
            <a:br>
              <a:rPr lang="en-US" dirty="0" smtClean="0"/>
            </a:br>
            <a:r>
              <a:rPr lang="en-US" dirty="0" smtClean="0"/>
              <a:t>with </a:t>
            </a:r>
            <a:r>
              <a:rPr lang="en-US" dirty="0"/>
              <a:t>Arduino</a:t>
            </a:r>
          </a:p>
        </p:txBody>
      </p:sp>
      <p:sp>
        <p:nvSpPr>
          <p:cNvPr id="17" name="Subtitle 16"/>
          <p:cNvSpPr>
            <a:spLocks noGrp="1"/>
          </p:cNvSpPr>
          <p:nvPr>
            <p:ph type="subTitle" idx="1"/>
          </p:nvPr>
        </p:nvSpPr>
        <p:spPr>
          <a:xfrm>
            <a:off x="1381125" y="4415590"/>
            <a:ext cx="6400800" cy="1752600"/>
          </a:xfrm>
        </p:spPr>
        <p:txBody>
          <a:bodyPr/>
          <a:lstStyle/>
          <a:p>
            <a:endParaRPr lang="en-US" dirty="0" smtClean="0"/>
          </a:p>
          <a:p>
            <a:r>
              <a:rPr lang="en-US" dirty="0" smtClean="0"/>
              <a:t>Pradeep Bhatter</a:t>
            </a:r>
          </a:p>
          <a:p>
            <a:r>
              <a:rPr lang="en-US" sz="2000" dirty="0" smtClean="0"/>
              <a:t>@</a:t>
            </a:r>
            <a:r>
              <a:rPr lang="en-US" sz="2000" dirty="0" err="1" smtClean="0"/>
              <a:t>Pbhatter</a:t>
            </a:r>
            <a:r>
              <a:rPr lang="en-US" sz="2000" dirty="0" smtClean="0"/>
              <a:t>, pbhatter@yahoo.com</a:t>
            </a:r>
            <a:endParaRPr lang="en-US"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923" y="318051"/>
            <a:ext cx="3907126" cy="1374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757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need?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10</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4"/>
          <p:cNvPicPr>
            <a:picLocks noChangeAspect="1"/>
          </p:cNvPicPr>
          <p:nvPr/>
        </p:nvPicPr>
        <p:blipFill>
          <a:blip r:embed="rId2">
            <a:lum/>
            <a:alphaModFix/>
          </a:blip>
          <a:srcRect/>
          <a:stretch>
            <a:fillRect/>
          </a:stretch>
        </p:blipFill>
        <p:spPr>
          <a:xfrm>
            <a:off x="214859" y="1610540"/>
            <a:ext cx="2366884" cy="1575016"/>
          </a:xfrm>
          <a:prstGeom prst="rect">
            <a:avLst/>
          </a:prstGeom>
          <a:noFill/>
          <a:ln>
            <a:noFill/>
          </a:ln>
        </p:spPr>
      </p:pic>
      <p:pic>
        <p:nvPicPr>
          <p:cNvPr id="6" name="Picture 5"/>
          <p:cNvPicPr>
            <a:picLocks noChangeAspect="1"/>
          </p:cNvPicPr>
          <p:nvPr/>
        </p:nvPicPr>
        <p:blipFill>
          <a:blip r:embed="rId3">
            <a:lum/>
            <a:alphaModFix/>
          </a:blip>
          <a:srcRect/>
          <a:stretch>
            <a:fillRect/>
          </a:stretch>
        </p:blipFill>
        <p:spPr>
          <a:xfrm>
            <a:off x="2957145" y="1610540"/>
            <a:ext cx="1866035" cy="1399614"/>
          </a:xfrm>
          <a:prstGeom prst="rect">
            <a:avLst/>
          </a:prstGeom>
          <a:noFill/>
          <a:ln>
            <a:noFill/>
          </a:ln>
        </p:spPr>
      </p:pic>
      <p:pic>
        <p:nvPicPr>
          <p:cNvPr id="1029" name="Picture 5" descr="C:\Users\pbhatter\Desktop\Archive\IOT\Arduino\Workshop material\LAT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37" y="4446564"/>
            <a:ext cx="1272269" cy="12722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pbhatter\Desktop\Archive\IOT\Arduino\Workshop material\red L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410075"/>
            <a:ext cx="1211873" cy="12118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pbhatter\Desktop\Archive\IOT\Arduino\Workshop material\100ohm_resisto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6840" y="4025384"/>
            <a:ext cx="1406769" cy="1406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0646" y="5437282"/>
            <a:ext cx="1290738" cy="369332"/>
          </a:xfrm>
          <a:prstGeom prst="rect">
            <a:avLst/>
          </a:prstGeom>
          <a:noFill/>
        </p:spPr>
        <p:txBody>
          <a:bodyPr wrap="none" rtlCol="0">
            <a:spAutoFit/>
          </a:bodyPr>
          <a:lstStyle/>
          <a:p>
            <a:r>
              <a:rPr lang="en-US" dirty="0" smtClean="0">
                <a:latin typeface="Comic Sans MS" panose="030F0702030302020204" pitchFamily="66" charset="0"/>
              </a:rPr>
              <a:t>Red L-E-D</a:t>
            </a:r>
            <a:endParaRPr lang="en-US" dirty="0">
              <a:latin typeface="Comic Sans MS" panose="030F0702030302020204" pitchFamily="66" charset="0"/>
            </a:endParaRPr>
          </a:p>
        </p:txBody>
      </p:sp>
      <p:sp>
        <p:nvSpPr>
          <p:cNvPr id="16" name="TextBox 15"/>
          <p:cNvSpPr txBox="1"/>
          <p:nvPr/>
        </p:nvSpPr>
        <p:spPr>
          <a:xfrm>
            <a:off x="297937" y="5631894"/>
            <a:ext cx="1343638" cy="646331"/>
          </a:xfrm>
          <a:prstGeom prst="rect">
            <a:avLst/>
          </a:prstGeom>
          <a:noFill/>
        </p:spPr>
        <p:txBody>
          <a:bodyPr wrap="none" rtlCol="0">
            <a:spAutoFit/>
          </a:bodyPr>
          <a:lstStyle/>
          <a:p>
            <a:r>
              <a:rPr lang="en-US" dirty="0" smtClean="0">
                <a:latin typeface="Comic Sans MS" panose="030F0702030302020204" pitchFamily="66" charset="0"/>
              </a:rPr>
              <a:t>Push to On</a:t>
            </a:r>
          </a:p>
          <a:p>
            <a:r>
              <a:rPr lang="en-US" dirty="0" smtClean="0">
                <a:latin typeface="Comic Sans MS" panose="030F0702030302020204" pitchFamily="66" charset="0"/>
              </a:rPr>
              <a:t>Switch</a:t>
            </a:r>
            <a:endParaRPr lang="en-US" dirty="0">
              <a:latin typeface="Comic Sans MS" panose="030F0702030302020204" pitchFamily="66" charset="0"/>
            </a:endParaRPr>
          </a:p>
        </p:txBody>
      </p:sp>
      <p:sp>
        <p:nvSpPr>
          <p:cNvPr id="17" name="TextBox 16"/>
          <p:cNvSpPr txBox="1"/>
          <p:nvPr/>
        </p:nvSpPr>
        <p:spPr>
          <a:xfrm>
            <a:off x="6301530" y="5447228"/>
            <a:ext cx="2326278" cy="369332"/>
          </a:xfrm>
          <a:prstGeom prst="rect">
            <a:avLst/>
          </a:prstGeom>
          <a:noFill/>
        </p:spPr>
        <p:txBody>
          <a:bodyPr wrap="none" rtlCol="0">
            <a:spAutoFit/>
          </a:bodyPr>
          <a:lstStyle/>
          <a:p>
            <a:r>
              <a:rPr lang="en-US" dirty="0" smtClean="0">
                <a:latin typeface="Comic Sans MS" panose="030F0702030302020204" pitchFamily="66" charset="0"/>
              </a:rPr>
              <a:t>Resistor (100 ohms)</a:t>
            </a:r>
            <a:endParaRPr lang="en-US" dirty="0">
              <a:latin typeface="Comic Sans MS" panose="030F0702030302020204" pitchFamily="66" charset="0"/>
            </a:endParaRPr>
          </a:p>
        </p:txBody>
      </p:sp>
      <p:sp>
        <p:nvSpPr>
          <p:cNvPr id="18" name="TextBox 17"/>
          <p:cNvSpPr txBox="1"/>
          <p:nvPr/>
        </p:nvSpPr>
        <p:spPr>
          <a:xfrm>
            <a:off x="7075714" y="3316573"/>
            <a:ext cx="1822935" cy="369332"/>
          </a:xfrm>
          <a:prstGeom prst="rect">
            <a:avLst/>
          </a:prstGeom>
          <a:noFill/>
        </p:spPr>
        <p:txBody>
          <a:bodyPr wrap="none" rtlCol="0">
            <a:spAutoFit/>
          </a:bodyPr>
          <a:lstStyle/>
          <a:p>
            <a:r>
              <a:rPr lang="en-US" dirty="0" smtClean="0">
                <a:latin typeface="Comic Sans MS" panose="030F0702030302020204" pitchFamily="66" charset="0"/>
              </a:rPr>
              <a:t>2 AA Batteries</a:t>
            </a:r>
            <a:endParaRPr lang="en-US" dirty="0">
              <a:latin typeface="Comic Sans MS" panose="030F0702030302020204" pitchFamily="66" charset="0"/>
            </a:endParaRPr>
          </a:p>
        </p:txBody>
      </p:sp>
      <p:sp>
        <p:nvSpPr>
          <p:cNvPr id="19" name="TextBox 18"/>
          <p:cNvSpPr txBox="1"/>
          <p:nvPr/>
        </p:nvSpPr>
        <p:spPr>
          <a:xfrm>
            <a:off x="4881197" y="3185556"/>
            <a:ext cx="1829347" cy="369332"/>
          </a:xfrm>
          <a:prstGeom prst="rect">
            <a:avLst/>
          </a:prstGeom>
          <a:noFill/>
        </p:spPr>
        <p:txBody>
          <a:bodyPr wrap="none" rtlCol="0">
            <a:spAutoFit/>
          </a:bodyPr>
          <a:lstStyle/>
          <a:p>
            <a:r>
              <a:rPr lang="en-US" dirty="0" smtClean="0">
                <a:latin typeface="Comic Sans MS" panose="030F0702030302020204" pitchFamily="66" charset="0"/>
              </a:rPr>
              <a:t>Battery Holder</a:t>
            </a:r>
            <a:endParaRPr lang="en-US" dirty="0">
              <a:latin typeface="Comic Sans MS" panose="030F0702030302020204" pitchFamily="66" charset="0"/>
            </a:endParaRPr>
          </a:p>
        </p:txBody>
      </p:sp>
      <p:sp>
        <p:nvSpPr>
          <p:cNvPr id="20" name="TextBox 19"/>
          <p:cNvSpPr txBox="1"/>
          <p:nvPr/>
        </p:nvSpPr>
        <p:spPr>
          <a:xfrm>
            <a:off x="3010685" y="3003658"/>
            <a:ext cx="928459" cy="923330"/>
          </a:xfrm>
          <a:prstGeom prst="rect">
            <a:avLst/>
          </a:prstGeom>
          <a:noFill/>
        </p:spPr>
        <p:txBody>
          <a:bodyPr wrap="none" rtlCol="0">
            <a:spAutoFit/>
          </a:bodyPr>
          <a:lstStyle/>
          <a:p>
            <a:r>
              <a:rPr lang="en-US" dirty="0" smtClean="0">
                <a:latin typeface="Comic Sans MS" panose="030F0702030302020204" pitchFamily="66" charset="0"/>
              </a:rPr>
              <a:t>Wires</a:t>
            </a:r>
          </a:p>
          <a:p>
            <a:r>
              <a:rPr lang="en-US" dirty="0" smtClean="0">
                <a:latin typeface="Comic Sans MS" panose="030F0702030302020204" pitchFamily="66" charset="0"/>
              </a:rPr>
              <a:t>1 Red</a:t>
            </a:r>
          </a:p>
          <a:p>
            <a:r>
              <a:rPr lang="en-US" dirty="0" smtClean="0">
                <a:latin typeface="Comic Sans MS" panose="030F0702030302020204" pitchFamily="66" charset="0"/>
              </a:rPr>
              <a:t>1 Black</a:t>
            </a:r>
            <a:endParaRPr lang="en-US" dirty="0">
              <a:latin typeface="Comic Sans MS" panose="030F0702030302020204" pitchFamily="66" charset="0"/>
            </a:endParaRPr>
          </a:p>
        </p:txBody>
      </p:sp>
      <p:sp>
        <p:nvSpPr>
          <p:cNvPr id="21" name="TextBox 20"/>
          <p:cNvSpPr txBox="1"/>
          <p:nvPr/>
        </p:nvSpPr>
        <p:spPr>
          <a:xfrm>
            <a:off x="675186" y="3244334"/>
            <a:ext cx="1446230" cy="369332"/>
          </a:xfrm>
          <a:prstGeom prst="rect">
            <a:avLst/>
          </a:prstGeom>
          <a:noFill/>
        </p:spPr>
        <p:txBody>
          <a:bodyPr wrap="none" rtlCol="0">
            <a:spAutoFit/>
          </a:bodyPr>
          <a:lstStyle/>
          <a:p>
            <a:r>
              <a:rPr lang="en-US" dirty="0">
                <a:latin typeface="Comic Sans MS" panose="030F0702030302020204" pitchFamily="66" charset="0"/>
              </a:rPr>
              <a:t>Breadboard</a:t>
            </a:r>
          </a:p>
        </p:txBody>
      </p:sp>
      <p:sp>
        <p:nvSpPr>
          <p:cNvPr id="22" name="TextBox 21"/>
          <p:cNvSpPr txBox="1"/>
          <p:nvPr/>
        </p:nvSpPr>
        <p:spPr>
          <a:xfrm>
            <a:off x="5555570" y="4092681"/>
            <a:ext cx="1361270" cy="923330"/>
          </a:xfrm>
          <a:prstGeom prst="rect">
            <a:avLst/>
          </a:prstGeom>
          <a:noFill/>
        </p:spPr>
        <p:txBody>
          <a:bodyPr wrap="none" rtlCol="0">
            <a:spAutoFit/>
          </a:bodyPr>
          <a:lstStyle/>
          <a:p>
            <a:r>
              <a:rPr lang="en-US" dirty="0" smtClean="0">
                <a:latin typeface="Comic Sans MS" panose="030F0702030302020204" pitchFamily="66" charset="0"/>
              </a:rPr>
              <a:t>Brown Ring</a:t>
            </a:r>
          </a:p>
          <a:p>
            <a:r>
              <a:rPr lang="en-US" dirty="0" smtClean="0">
                <a:latin typeface="Comic Sans MS" panose="030F0702030302020204" pitchFamily="66" charset="0"/>
              </a:rPr>
              <a:t>Black Ring</a:t>
            </a:r>
          </a:p>
          <a:p>
            <a:r>
              <a:rPr lang="en-US" dirty="0" smtClean="0">
                <a:latin typeface="Comic Sans MS" panose="030F0702030302020204" pitchFamily="66" charset="0"/>
              </a:rPr>
              <a:t>Brown Ring</a:t>
            </a:r>
            <a:endParaRPr lang="en-US" dirty="0">
              <a:latin typeface="Comic Sans MS" panose="030F0702030302020204" pitchFamily="66" charset="0"/>
            </a:endParaRPr>
          </a:p>
        </p:txBody>
      </p:sp>
      <p:cxnSp>
        <p:nvCxnSpPr>
          <p:cNvPr id="11" name="Straight Arrow Connector 10"/>
          <p:cNvCxnSpPr/>
          <p:nvPr/>
        </p:nvCxnSpPr>
        <p:spPr>
          <a:xfrm flipV="1">
            <a:off x="6916840" y="4844562"/>
            <a:ext cx="336814" cy="615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916840" y="4284785"/>
            <a:ext cx="547829" cy="3399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64086" y="4604239"/>
            <a:ext cx="495076" cy="1245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8" name="Picture 2" descr="C:\Users\pbhatter\Desktop\Archive\IOT\Arduino\Workshop material\2014-05-4 Start of Journey to IOT using Arduino\Private\raw\a-746 Battery Hol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2970" y="1682933"/>
            <a:ext cx="1430230" cy="143023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bhatter\Desktop\Archive\IOT\Arduino\Workshop material\2014-05-4 Start of Journey to IOT using Arduino\Private\raw\Energizer_A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4086" y="1959429"/>
            <a:ext cx="1044229" cy="10442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pbhatter\Desktop\Archive\IOT\Arduino\Workshop material\2014-05-4 Start of Journey to IOT using Arduino\Private\raw\Energizer_A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0542" y="1959428"/>
            <a:ext cx="1044229" cy="10442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C:\Users\pbhatter\Desktop\Archive\IOT\Arduino\Workshop material\LATCH.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191" y="4446563"/>
            <a:ext cx="1272269" cy="127226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150096" y="5631893"/>
            <a:ext cx="790601" cy="369332"/>
          </a:xfrm>
          <a:prstGeom prst="rect">
            <a:avLst/>
          </a:prstGeom>
          <a:noFill/>
        </p:spPr>
        <p:txBody>
          <a:bodyPr wrap="none" rtlCol="0">
            <a:spAutoFit/>
          </a:bodyPr>
          <a:lstStyle/>
          <a:p>
            <a:r>
              <a:rPr lang="en-US" dirty="0" smtClean="0">
                <a:latin typeface="Comic Sans MS" panose="030F0702030302020204" pitchFamily="66" charset="0"/>
              </a:rPr>
              <a:t>Latch</a:t>
            </a:r>
            <a:endParaRPr lang="en-US" dirty="0">
              <a:latin typeface="Comic Sans MS" panose="030F0702030302020204" pitchFamily="66" charset="0"/>
            </a:endParaRPr>
          </a:p>
        </p:txBody>
      </p:sp>
    </p:spTree>
    <p:extLst>
      <p:ext uri="{BB962C8B-B14F-4D97-AF65-F5344CB8AC3E}">
        <p14:creationId xmlns:p14="http://schemas.microsoft.com/office/powerpoint/2010/main" val="408242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pbhatter\Pictures\OLYMPUS Viewer 3\2014_04_19\P4190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Go build !</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11</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TextBox 4"/>
          <p:cNvSpPr txBox="1"/>
          <p:nvPr/>
        </p:nvSpPr>
        <p:spPr>
          <a:xfrm>
            <a:off x="4476466" y="532263"/>
            <a:ext cx="3900427" cy="923330"/>
          </a:xfrm>
          <a:prstGeom prst="rect">
            <a:avLst/>
          </a:prstGeom>
          <a:noFill/>
        </p:spPr>
        <p:txBody>
          <a:bodyPr wrap="none" rtlCol="0">
            <a:spAutoFit/>
          </a:bodyPr>
          <a:lstStyle/>
          <a:p>
            <a:r>
              <a:rPr lang="en-US" sz="5400" dirty="0" smtClean="0">
                <a:solidFill>
                  <a:schemeClr val="bg1"/>
                </a:solidFill>
                <a:latin typeface="Comic Sans MS" panose="030F0702030302020204" pitchFamily="66" charset="0"/>
              </a:rPr>
              <a:t>Let’s Build !</a:t>
            </a:r>
            <a:endParaRPr lang="en-US" dirty="0"/>
          </a:p>
        </p:txBody>
      </p:sp>
      <p:sp>
        <p:nvSpPr>
          <p:cNvPr id="8" name="TextBox 7"/>
          <p:cNvSpPr txBox="1"/>
          <p:nvPr/>
        </p:nvSpPr>
        <p:spPr>
          <a:xfrm>
            <a:off x="7605688" y="4123929"/>
            <a:ext cx="1542410" cy="523220"/>
          </a:xfrm>
          <a:prstGeom prst="rect">
            <a:avLst/>
          </a:prstGeom>
          <a:noFill/>
        </p:spPr>
        <p:txBody>
          <a:bodyPr wrap="none" rtlCol="0">
            <a:spAutoFit/>
          </a:bodyPr>
          <a:lstStyle/>
          <a:p>
            <a:r>
              <a:rPr lang="en-US" sz="2800" dirty="0" smtClean="0">
                <a:solidFill>
                  <a:srgbClr val="FF0000"/>
                </a:solidFill>
                <a:latin typeface="Comic Sans MS" panose="030F0702030302020204" pitchFamily="66" charset="0"/>
              </a:rPr>
              <a:t>Long leg</a:t>
            </a:r>
            <a:endParaRPr lang="en-US" sz="2800" dirty="0">
              <a:solidFill>
                <a:srgbClr val="FF0000"/>
              </a:solidFill>
            </a:endParaRPr>
          </a:p>
        </p:txBody>
      </p:sp>
      <p:cxnSp>
        <p:nvCxnSpPr>
          <p:cNvPr id="7" name="Straight Arrow Connector 6"/>
          <p:cNvCxnSpPr/>
          <p:nvPr/>
        </p:nvCxnSpPr>
        <p:spPr>
          <a:xfrm flipH="1" flipV="1">
            <a:off x="6426679" y="4123929"/>
            <a:ext cx="1179009" cy="26160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9393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3044825"/>
            <a:ext cx="7772400" cy="1470025"/>
          </a:xfrm>
        </p:spPr>
        <p:txBody>
          <a:bodyPr/>
          <a:lstStyle/>
          <a:p>
            <a:r>
              <a:rPr lang="en-US" sz="7200" dirty="0" smtClean="0"/>
              <a:t>Did it work?</a:t>
            </a:r>
            <a:endParaRPr lang="en-US" sz="7200" dirty="0"/>
          </a:p>
        </p:txBody>
      </p:sp>
      <p:sp>
        <p:nvSpPr>
          <p:cNvPr id="3" name="Slide Number Placeholder 2"/>
          <p:cNvSpPr>
            <a:spLocks noGrp="1"/>
          </p:cNvSpPr>
          <p:nvPr>
            <p:ph type="sldNum" sz="quarter" idx="4294967295"/>
          </p:nvPr>
        </p:nvSpPr>
        <p:spPr>
          <a:xfrm>
            <a:off x="7924800" y="6356350"/>
            <a:ext cx="1219200" cy="365125"/>
          </a:xfrm>
          <a:prstGeom prst="rect">
            <a:avLst/>
          </a:prstGeom>
        </p:spPr>
        <p:txBody>
          <a:bodyPr/>
          <a:lstStyle/>
          <a:p>
            <a:pPr algn="r"/>
            <a:fld id="{6C0001A9-357E-7541-840E-1F18FD9D64CA}" type="slidenum">
              <a:rPr lang="en-US" smtClean="0"/>
              <a:pPr algn="r"/>
              <a:t>12</a:t>
            </a:fld>
            <a:endParaRPr lang="en-US" dirty="0"/>
          </a:p>
        </p:txBody>
      </p:sp>
    </p:spTree>
    <p:extLst>
      <p:ext uri="{BB962C8B-B14F-4D97-AF65-F5344CB8AC3E}">
        <p14:creationId xmlns:p14="http://schemas.microsoft.com/office/powerpoint/2010/main" val="25995079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try with the other type of switch?</a:t>
            </a:r>
            <a:endParaRPr lang="en-US" dirty="0"/>
          </a:p>
        </p:txBody>
      </p:sp>
      <p:sp>
        <p:nvSpPr>
          <p:cNvPr id="3" name="Content Placeholder 2"/>
          <p:cNvSpPr>
            <a:spLocks noGrp="1"/>
          </p:cNvSpPr>
          <p:nvPr>
            <p:ph idx="1"/>
          </p:nvPr>
        </p:nvSpPr>
        <p:spPr/>
        <p:txBody>
          <a:bodyPr/>
          <a:lstStyle/>
          <a:p>
            <a:endParaRPr lang="en-US" dirty="0" smtClean="0"/>
          </a:p>
          <a:p>
            <a:r>
              <a:rPr lang="en-US" dirty="0" smtClean="0"/>
              <a:t>What is the difference?</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13</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4000024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Electricity</a:t>
            </a:r>
            <a:endParaRPr lang="en-US" dirty="0"/>
          </a:p>
        </p:txBody>
      </p:sp>
      <p:sp>
        <p:nvSpPr>
          <p:cNvPr id="3" name="Content Placeholder 2"/>
          <p:cNvSpPr>
            <a:spLocks noGrp="1"/>
          </p:cNvSpPr>
          <p:nvPr>
            <p:ph idx="1"/>
          </p:nvPr>
        </p:nvSpPr>
        <p:spPr/>
        <p:txBody>
          <a:bodyPr/>
          <a:lstStyle/>
          <a:p>
            <a:r>
              <a:rPr lang="en-US" dirty="0" smtClean="0"/>
              <a:t>Atom and sub-atomic particles</a:t>
            </a:r>
          </a:p>
          <a:p>
            <a:pPr lvl="1"/>
            <a:r>
              <a:rPr lang="en-US" dirty="0" smtClean="0"/>
              <a:t>Electrons (negatively or –</a:t>
            </a:r>
            <a:r>
              <a:rPr lang="en-US" dirty="0" err="1" smtClean="0"/>
              <a:t>ve</a:t>
            </a:r>
            <a:r>
              <a:rPr lang="en-US" dirty="0" smtClean="0"/>
              <a:t> charged)</a:t>
            </a:r>
          </a:p>
          <a:p>
            <a:pPr lvl="1"/>
            <a:r>
              <a:rPr lang="en-US" dirty="0" smtClean="0"/>
              <a:t>Protons (positively or +</a:t>
            </a:r>
            <a:r>
              <a:rPr lang="en-US" dirty="0" err="1" smtClean="0"/>
              <a:t>ve</a:t>
            </a:r>
            <a:r>
              <a:rPr lang="en-US" dirty="0" smtClean="0"/>
              <a:t> charged )</a:t>
            </a:r>
          </a:p>
          <a:p>
            <a:r>
              <a:rPr lang="en-US" dirty="0" smtClean="0"/>
              <a:t>Electric charge</a:t>
            </a:r>
          </a:p>
          <a:p>
            <a:r>
              <a:rPr lang="en-US" dirty="0"/>
              <a:t>Electric force</a:t>
            </a:r>
          </a:p>
          <a:p>
            <a:r>
              <a:rPr lang="en-US" dirty="0" smtClean="0"/>
              <a:t>Electricity</a:t>
            </a:r>
          </a:p>
          <a:p>
            <a:r>
              <a:rPr lang="en-US" dirty="0" smtClean="0"/>
              <a:t>Animations to check out: </a:t>
            </a:r>
            <a:r>
              <a:rPr lang="en-US" sz="2000" dirty="0" smtClean="0"/>
              <a:t>http</a:t>
            </a:r>
            <a:r>
              <a:rPr lang="en-US" sz="2000" dirty="0"/>
              <a:t>://scratch.mit.edu/users/Devoxx4Kids-USA/</a:t>
            </a:r>
          </a:p>
          <a:p>
            <a:endParaRPr lang="en-US" dirty="0" smtClean="0"/>
          </a:p>
          <a:p>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14</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676078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5" descr="C:\Users\pbhatter\Desktop\Archive\IOT\Arduino\Workshop material\LA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843" y="3712926"/>
            <a:ext cx="655984" cy="655984"/>
          </a:xfrm>
          <a:prstGeom prst="rect">
            <a:avLst/>
          </a:prstGeom>
          <a:noFill/>
          <a:effectLst>
            <a:outerShdw blurRad="50800" dist="50800" dir="5400000" algn="ctr" rotWithShape="0">
              <a:srgbClr val="000000">
                <a:alpha val="21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How does it work?</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15</a:t>
            </a:fld>
            <a:endParaRPr lang="en-US" dirty="0"/>
          </a:p>
        </p:txBody>
      </p:sp>
      <p:sp>
        <p:nvSpPr>
          <p:cNvPr id="4" name="Footer Placeholder 3"/>
          <p:cNvSpPr>
            <a:spLocks noGrp="1"/>
          </p:cNvSpPr>
          <p:nvPr>
            <p:ph type="ftr" sz="quarter" idx="11"/>
          </p:nvPr>
        </p:nvSpPr>
        <p:spPr>
          <a:xfrm>
            <a:off x="3079090" y="6356350"/>
            <a:ext cx="2895600" cy="365125"/>
          </a:xfrm>
        </p:spPr>
        <p:txBody>
          <a:bodyPr/>
          <a:lstStyle/>
          <a:p>
            <a:pPr algn="ctr"/>
            <a:endParaRPr lang="en-US" dirty="0"/>
          </a:p>
        </p:txBody>
      </p:sp>
      <p:sp>
        <p:nvSpPr>
          <p:cNvPr id="18" name="Frame 17"/>
          <p:cNvSpPr/>
          <p:nvPr/>
        </p:nvSpPr>
        <p:spPr>
          <a:xfrm>
            <a:off x="969166" y="3200396"/>
            <a:ext cx="2636043" cy="2809875"/>
          </a:xfrm>
          <a:prstGeom prst="frame">
            <a:avLst>
              <a:gd name="adj1" fmla="val 16836"/>
            </a:avLst>
          </a:prstGeom>
          <a:pattFill prst="wave">
            <a:fgClr>
              <a:schemeClr val="accent1"/>
            </a:fgClr>
            <a:bgClr>
              <a:schemeClr val="bg1"/>
            </a:bgClr>
          </a:pattFill>
          <a:ln w="25400" cap="rnd">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19" name="Flowchart: Summing Junction 18"/>
          <p:cNvSpPr/>
          <p:nvPr/>
        </p:nvSpPr>
        <p:spPr>
          <a:xfrm>
            <a:off x="507204" y="5019673"/>
            <a:ext cx="923925" cy="990600"/>
          </a:xfrm>
          <a:prstGeom prst="flowChartSummingJunction">
            <a:avLst/>
          </a:prstGeom>
          <a:pattFill prst="wave">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urved Up Arrow 19"/>
          <p:cNvSpPr/>
          <p:nvPr/>
        </p:nvSpPr>
        <p:spPr>
          <a:xfrm rot="16200000">
            <a:off x="3696849" y="4295796"/>
            <a:ext cx="1700604" cy="600075"/>
          </a:xfrm>
          <a:prstGeom prst="curvedUpArrow">
            <a:avLst>
              <a:gd name="adj1" fmla="val 25000"/>
              <a:gd name="adj2" fmla="val 50000"/>
              <a:gd name="adj3" fmla="val 280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969166" y="3209921"/>
            <a:ext cx="1418978" cy="369332"/>
          </a:xfrm>
          <a:prstGeom prst="rect">
            <a:avLst/>
          </a:prstGeom>
        </p:spPr>
        <p:txBody>
          <a:bodyPr wrap="none">
            <a:spAutoFit/>
          </a:bodyPr>
          <a:lstStyle/>
          <a:p>
            <a:pPr algn="ctr"/>
            <a:r>
              <a:rPr lang="en-US" dirty="0">
                <a:latin typeface="Comic Sans MS" panose="030F0702030302020204" pitchFamily="66" charset="0"/>
              </a:rPr>
              <a:t>Water flow</a:t>
            </a:r>
          </a:p>
        </p:txBody>
      </p:sp>
      <p:cxnSp>
        <p:nvCxnSpPr>
          <p:cNvPr id="22" name="Straight Arrow Connector 21"/>
          <p:cNvCxnSpPr/>
          <p:nvPr/>
        </p:nvCxnSpPr>
        <p:spPr>
          <a:xfrm>
            <a:off x="2747247" y="3461264"/>
            <a:ext cx="47173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151063" y="3954168"/>
            <a:ext cx="461963" cy="1266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lowchart: Process 24"/>
          <p:cNvSpPr/>
          <p:nvPr/>
        </p:nvSpPr>
        <p:spPr>
          <a:xfrm>
            <a:off x="1622205" y="2781294"/>
            <a:ext cx="347565" cy="428627"/>
          </a:xfrm>
          <a:prstGeom prst="flowChartProcess">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25986" y="3645293"/>
            <a:ext cx="347565" cy="428627"/>
          </a:xfrm>
          <a:prstGeom prst="rect">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79356" y="2143121"/>
            <a:ext cx="45720" cy="14569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41556" y="2105021"/>
            <a:ext cx="347565"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6" descr="C:\Users\pbhatter\Desktop\Archive\IOT\Arduino\Workshop material\red 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345" y="4176027"/>
            <a:ext cx="115252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pbhatter\AppData\Local\Microsoft\Windows\Temporary Internet Files\Content.IE5\IC0I83B1\MC90043473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5545" y="4261752"/>
            <a:ext cx="1538290" cy="153829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Elbow Connector 60"/>
          <p:cNvCxnSpPr>
            <a:stCxn id="60" idx="0"/>
          </p:cNvCxnSpPr>
          <p:nvPr/>
        </p:nvCxnSpPr>
        <p:spPr>
          <a:xfrm rot="16200000" flipH="1">
            <a:off x="6325922" y="3910519"/>
            <a:ext cx="881065" cy="1583530"/>
          </a:xfrm>
          <a:prstGeom prst="bentConnector4">
            <a:avLst>
              <a:gd name="adj1" fmla="val -25946"/>
              <a:gd name="adj2" fmla="val 74286"/>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rot="10800000" flipV="1">
            <a:off x="5910394" y="5190444"/>
            <a:ext cx="1712119" cy="552448"/>
          </a:xfrm>
          <a:prstGeom prst="bentConnector4">
            <a:avLst>
              <a:gd name="adj1" fmla="val -278"/>
              <a:gd name="adj2" fmla="val 141379"/>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533919" y="3342768"/>
            <a:ext cx="1152880" cy="646331"/>
          </a:xfrm>
          <a:prstGeom prst="rect">
            <a:avLst/>
          </a:prstGeom>
          <a:noFill/>
        </p:spPr>
        <p:txBody>
          <a:bodyPr wrap="none" rtlCol="0">
            <a:spAutoFit/>
          </a:bodyPr>
          <a:lstStyle/>
          <a:p>
            <a:r>
              <a:rPr lang="en-US" dirty="0" smtClean="0">
                <a:latin typeface="Comic Sans MS" panose="030F0702030302020204" pitchFamily="66" charset="0"/>
              </a:rPr>
              <a:t>Electric </a:t>
            </a:r>
          </a:p>
          <a:p>
            <a:pPr algn="ctr"/>
            <a:r>
              <a:rPr lang="en-US" dirty="0" smtClean="0">
                <a:latin typeface="Comic Sans MS" panose="030F0702030302020204" pitchFamily="66" charset="0"/>
              </a:rPr>
              <a:t>Current</a:t>
            </a:r>
            <a:endParaRPr lang="en-US" dirty="0">
              <a:latin typeface="Comic Sans MS" panose="030F0702030302020204" pitchFamily="66" charset="0"/>
            </a:endParaRPr>
          </a:p>
        </p:txBody>
      </p:sp>
      <p:sp>
        <p:nvSpPr>
          <p:cNvPr id="29" name="Right Arrow 28"/>
          <p:cNvSpPr/>
          <p:nvPr/>
        </p:nvSpPr>
        <p:spPr>
          <a:xfrm rot="5400000">
            <a:off x="6396673" y="3223603"/>
            <a:ext cx="694323" cy="238331"/>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6383174" y="2560049"/>
            <a:ext cx="1098378" cy="369332"/>
          </a:xfrm>
          <a:prstGeom prst="rect">
            <a:avLst/>
          </a:prstGeom>
          <a:noFill/>
        </p:spPr>
        <p:txBody>
          <a:bodyPr wrap="none" rtlCol="0">
            <a:spAutoFit/>
          </a:bodyPr>
          <a:lstStyle/>
          <a:p>
            <a:r>
              <a:rPr lang="en-US" dirty="0" smtClean="0">
                <a:latin typeface="Comic Sans MS" panose="030F0702030302020204" pitchFamily="66" charset="0"/>
              </a:rPr>
              <a:t>Pressed </a:t>
            </a:r>
            <a:endParaRPr lang="en-US" dirty="0">
              <a:latin typeface="Comic Sans MS" panose="030F0702030302020204" pitchFamily="66" charset="0"/>
            </a:endParaRPr>
          </a:p>
        </p:txBody>
      </p:sp>
      <p:sp>
        <p:nvSpPr>
          <p:cNvPr id="31" name="Down Arrow 30"/>
          <p:cNvSpPr/>
          <p:nvPr/>
        </p:nvSpPr>
        <p:spPr>
          <a:xfrm>
            <a:off x="2100916" y="2024061"/>
            <a:ext cx="287228" cy="84752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1903908" y="1654729"/>
            <a:ext cx="1029449" cy="369332"/>
          </a:xfrm>
          <a:prstGeom prst="rect">
            <a:avLst/>
          </a:prstGeom>
          <a:noFill/>
        </p:spPr>
        <p:txBody>
          <a:bodyPr wrap="none" rtlCol="0">
            <a:spAutoFit/>
          </a:bodyPr>
          <a:lstStyle/>
          <a:p>
            <a:r>
              <a:rPr lang="en-US" dirty="0" smtClean="0">
                <a:latin typeface="Comic Sans MS" panose="030F0702030302020204" pitchFamily="66" charset="0"/>
              </a:rPr>
              <a:t>Pressed</a:t>
            </a:r>
            <a:endParaRPr lang="en-US" dirty="0">
              <a:latin typeface="Comic Sans MS" panose="030F0702030302020204" pitchFamily="66" charset="0"/>
            </a:endParaRPr>
          </a:p>
        </p:txBody>
      </p:sp>
      <p:sp>
        <p:nvSpPr>
          <p:cNvPr id="34" name="TextBox 33"/>
          <p:cNvSpPr txBox="1"/>
          <p:nvPr/>
        </p:nvSpPr>
        <p:spPr>
          <a:xfrm>
            <a:off x="7991607" y="4959698"/>
            <a:ext cx="851515" cy="646331"/>
          </a:xfrm>
          <a:prstGeom prst="rect">
            <a:avLst/>
          </a:prstGeom>
          <a:noFill/>
        </p:spPr>
        <p:txBody>
          <a:bodyPr wrap="none" rtlCol="0">
            <a:spAutoFit/>
          </a:bodyPr>
          <a:lstStyle/>
          <a:p>
            <a:r>
              <a:rPr lang="en-US" dirty="0" smtClean="0">
                <a:latin typeface="Comic Sans MS" panose="030F0702030302020204" pitchFamily="66" charset="0"/>
              </a:rPr>
              <a:t>Light</a:t>
            </a:r>
          </a:p>
          <a:p>
            <a:r>
              <a:rPr lang="en-US" dirty="0" smtClean="0">
                <a:latin typeface="Comic Sans MS" panose="030F0702030302020204" pitchFamily="66" charset="0"/>
              </a:rPr>
              <a:t>Glows!</a:t>
            </a:r>
            <a:endParaRPr lang="en-US" dirty="0">
              <a:latin typeface="Comic Sans MS" panose="030F0702030302020204" pitchFamily="66" charset="0"/>
            </a:endParaRPr>
          </a:p>
        </p:txBody>
      </p:sp>
      <p:sp>
        <p:nvSpPr>
          <p:cNvPr id="5" name="Oval 4"/>
          <p:cNvSpPr/>
          <p:nvPr/>
        </p:nvSpPr>
        <p:spPr>
          <a:xfrm>
            <a:off x="3250410" y="3969752"/>
            <a:ext cx="1171031" cy="1235658"/>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lowchart: Summing Junction 23"/>
          <p:cNvSpPr/>
          <p:nvPr/>
        </p:nvSpPr>
        <p:spPr>
          <a:xfrm>
            <a:off x="3373964" y="4108787"/>
            <a:ext cx="923925" cy="990600"/>
          </a:xfrm>
          <a:prstGeom prst="flowChartSummingJunction">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cxnSp>
        <p:nvCxnSpPr>
          <p:cNvPr id="7" name="Straight Connector 6"/>
          <p:cNvCxnSpPr>
            <a:stCxn id="24" idx="2"/>
            <a:endCxn id="24" idx="6"/>
          </p:cNvCxnSpPr>
          <p:nvPr/>
        </p:nvCxnSpPr>
        <p:spPr>
          <a:xfrm>
            <a:off x="3373964" y="4604087"/>
            <a:ext cx="923925"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35927" y="4075358"/>
            <a:ext cx="0" cy="9906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87638" y="4021229"/>
            <a:ext cx="50776" cy="1310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5" idx="1"/>
          </p:cNvCxnSpPr>
          <p:nvPr/>
        </p:nvCxnSpPr>
        <p:spPr>
          <a:xfrm>
            <a:off x="3421904" y="4150710"/>
            <a:ext cx="104645" cy="1290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312187" y="4353195"/>
            <a:ext cx="112419" cy="614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5" idx="2"/>
            <a:endCxn id="24" idx="2"/>
          </p:cNvCxnSpPr>
          <p:nvPr/>
        </p:nvCxnSpPr>
        <p:spPr>
          <a:xfrm>
            <a:off x="3250410" y="4587581"/>
            <a:ext cx="123554" cy="165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247113" y="4771726"/>
            <a:ext cx="101551" cy="371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287691" y="4767477"/>
            <a:ext cx="101551" cy="413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5" idx="3"/>
            <a:endCxn id="24" idx="3"/>
          </p:cNvCxnSpPr>
          <p:nvPr/>
        </p:nvCxnSpPr>
        <p:spPr>
          <a:xfrm flipV="1">
            <a:off x="3421904" y="4954317"/>
            <a:ext cx="87366"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638414" y="5072278"/>
            <a:ext cx="55628" cy="853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 idx="4"/>
            <a:endCxn id="24" idx="4"/>
          </p:cNvCxnSpPr>
          <p:nvPr/>
        </p:nvCxnSpPr>
        <p:spPr>
          <a:xfrm flipV="1">
            <a:off x="3835926" y="5099387"/>
            <a:ext cx="1" cy="1060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3985909" y="5066638"/>
            <a:ext cx="63782" cy="909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4" idx="5"/>
            <a:endCxn id="5" idx="5"/>
          </p:cNvCxnSpPr>
          <p:nvPr/>
        </p:nvCxnSpPr>
        <p:spPr>
          <a:xfrm>
            <a:off x="4162583" y="4954317"/>
            <a:ext cx="87364"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252866" y="4353195"/>
            <a:ext cx="126702" cy="605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985909" y="4021229"/>
            <a:ext cx="63782" cy="108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5" idx="7"/>
          </p:cNvCxnSpPr>
          <p:nvPr/>
        </p:nvCxnSpPr>
        <p:spPr>
          <a:xfrm flipV="1">
            <a:off x="4167156" y="4150710"/>
            <a:ext cx="82791" cy="1059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5" idx="6"/>
          </p:cNvCxnSpPr>
          <p:nvPr/>
        </p:nvCxnSpPr>
        <p:spPr>
          <a:xfrm flipV="1">
            <a:off x="4303642" y="4587581"/>
            <a:ext cx="117799" cy="20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5" idx="0"/>
          </p:cNvCxnSpPr>
          <p:nvPr/>
        </p:nvCxnSpPr>
        <p:spPr>
          <a:xfrm flipV="1">
            <a:off x="3835925" y="3969752"/>
            <a:ext cx="1" cy="1279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8051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switch do?</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16</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16" name="Frame 15"/>
          <p:cNvSpPr/>
          <p:nvPr/>
        </p:nvSpPr>
        <p:spPr>
          <a:xfrm>
            <a:off x="873916" y="3105148"/>
            <a:ext cx="2636043" cy="2809875"/>
          </a:xfrm>
          <a:prstGeom prst="frame">
            <a:avLst>
              <a:gd name="adj1" fmla="val 16836"/>
            </a:avLst>
          </a:prstGeom>
          <a:pattFill prst="wave">
            <a:fgClr>
              <a:schemeClr val="accent1"/>
            </a:fgClr>
            <a:bgClr>
              <a:schemeClr val="bg1"/>
            </a:bgClr>
          </a:pattFill>
          <a:ln w="25400" cap="rnd">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17" name="Flowchart: Summing Junction 16"/>
          <p:cNvSpPr/>
          <p:nvPr/>
        </p:nvSpPr>
        <p:spPr>
          <a:xfrm>
            <a:off x="411954" y="4924425"/>
            <a:ext cx="923925" cy="990600"/>
          </a:xfrm>
          <a:prstGeom prst="flowChartSummingJunction">
            <a:avLst/>
          </a:prstGeom>
          <a:pattFill prst="wave">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30563" y="3105148"/>
            <a:ext cx="1579395" cy="428627"/>
          </a:xfrm>
          <a:prstGeom prst="rect">
            <a:avLst/>
          </a:prstGeom>
          <a:solidFill>
            <a:schemeClr val="bg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047996" y="3511447"/>
            <a:ext cx="542929" cy="159871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lowchart: Process 14"/>
          <p:cNvSpPr/>
          <p:nvPr/>
        </p:nvSpPr>
        <p:spPr>
          <a:xfrm>
            <a:off x="1582998" y="2762250"/>
            <a:ext cx="347565" cy="771525"/>
          </a:xfrm>
          <a:prstGeom prst="flowChartProcess">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582998" y="3105148"/>
            <a:ext cx="347565" cy="428627"/>
          </a:xfrm>
          <a:prstGeom prst="rect">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733920" y="2505075"/>
            <a:ext cx="45719" cy="6000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582998" y="2428875"/>
            <a:ext cx="347565"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6" descr="C:\Users\pbhatter\Desktop\Archive\IOT\Arduino\Workshop material\red 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853" y="3945724"/>
            <a:ext cx="1152525" cy="11525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pbhatter\AppData\Local\Microsoft\Windows\Temporary Internet Files\Content.IE5\IC0I83B1\MC90043473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56" y="4040332"/>
            <a:ext cx="1538290" cy="153829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Elbow Connector 46"/>
          <p:cNvCxnSpPr/>
          <p:nvPr/>
        </p:nvCxnSpPr>
        <p:spPr>
          <a:xfrm rot="5400000" flipH="1" flipV="1">
            <a:off x="5592960" y="3634375"/>
            <a:ext cx="257175" cy="622696"/>
          </a:xfrm>
          <a:prstGeom prst="bentConnector2">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10800000" flipV="1">
            <a:off x="5345902" y="4960141"/>
            <a:ext cx="1712119" cy="552448"/>
          </a:xfrm>
          <a:prstGeom prst="bentConnector4">
            <a:avLst>
              <a:gd name="adj1" fmla="val -278"/>
              <a:gd name="adj2" fmla="val 141379"/>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21" idx="3"/>
          </p:cNvCxnSpPr>
          <p:nvPr/>
        </p:nvCxnSpPr>
        <p:spPr>
          <a:xfrm>
            <a:off x="6675784" y="3861767"/>
            <a:ext cx="273495" cy="1104723"/>
          </a:xfrm>
          <a:prstGeom prst="bentConnector2">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48" name="Rectangle 2047"/>
          <p:cNvSpPr/>
          <p:nvPr/>
        </p:nvSpPr>
        <p:spPr>
          <a:xfrm>
            <a:off x="4766008" y="3326781"/>
            <a:ext cx="1375698" cy="369332"/>
          </a:xfrm>
          <a:prstGeom prst="rect">
            <a:avLst/>
          </a:prstGeom>
        </p:spPr>
        <p:txBody>
          <a:bodyPr wrap="none">
            <a:spAutoFit/>
          </a:bodyPr>
          <a:lstStyle/>
          <a:p>
            <a:r>
              <a:rPr lang="en-US" dirty="0" smtClean="0">
                <a:latin typeface="Comic Sans MS" panose="030F0702030302020204" pitchFamily="66" charset="0"/>
              </a:rPr>
              <a:t>No current</a:t>
            </a:r>
            <a:endParaRPr lang="en-US" dirty="0">
              <a:latin typeface="Comic Sans MS" panose="030F0702030302020204" pitchFamily="66" charset="0"/>
            </a:endParaRPr>
          </a:p>
        </p:txBody>
      </p:sp>
      <p:pic>
        <p:nvPicPr>
          <p:cNvPr id="21" name="Picture 5" descr="C:\Users\pbhatter\Desktop\Archive\IOT\Arduino\Workshop material\LAT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533775"/>
            <a:ext cx="655984" cy="655984"/>
          </a:xfrm>
          <a:prstGeom prst="rect">
            <a:avLst/>
          </a:prstGeom>
          <a:noFill/>
          <a:effectLst>
            <a:outerShdw blurRad="50800" dist="50800" dir="5400000" algn="ctr" rotWithShape="0">
              <a:srgbClr val="000000">
                <a:alpha val="21000"/>
              </a:srgb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622710" y="1883688"/>
            <a:ext cx="1138453" cy="369332"/>
          </a:xfrm>
          <a:prstGeom prst="rect">
            <a:avLst/>
          </a:prstGeom>
          <a:noFill/>
        </p:spPr>
        <p:txBody>
          <a:bodyPr wrap="none" rtlCol="0">
            <a:spAutoFit/>
          </a:bodyPr>
          <a:lstStyle/>
          <a:p>
            <a:r>
              <a:rPr lang="en-US" dirty="0" smtClean="0">
                <a:latin typeface="Comic Sans MS" panose="030F0702030302020204" pitchFamily="66" charset="0"/>
              </a:rPr>
              <a:t>Released</a:t>
            </a:r>
            <a:endParaRPr lang="en-US" dirty="0">
              <a:latin typeface="Comic Sans MS" panose="030F0702030302020204" pitchFamily="66" charset="0"/>
            </a:endParaRPr>
          </a:p>
        </p:txBody>
      </p:sp>
      <p:sp>
        <p:nvSpPr>
          <p:cNvPr id="29" name="TextBox 28"/>
          <p:cNvSpPr txBox="1"/>
          <p:nvPr/>
        </p:nvSpPr>
        <p:spPr>
          <a:xfrm>
            <a:off x="5851277" y="2513457"/>
            <a:ext cx="1138453" cy="646331"/>
          </a:xfrm>
          <a:prstGeom prst="rect">
            <a:avLst/>
          </a:prstGeom>
          <a:noFill/>
        </p:spPr>
        <p:txBody>
          <a:bodyPr wrap="none" rtlCol="0">
            <a:spAutoFit/>
          </a:bodyPr>
          <a:lstStyle/>
          <a:p>
            <a:r>
              <a:rPr lang="en-US" dirty="0" smtClean="0">
                <a:latin typeface="Comic Sans MS" panose="030F0702030302020204" pitchFamily="66" charset="0"/>
              </a:rPr>
              <a:t>Button</a:t>
            </a:r>
          </a:p>
          <a:p>
            <a:r>
              <a:rPr lang="en-US" dirty="0" smtClean="0">
                <a:latin typeface="Comic Sans MS" panose="030F0702030302020204" pitchFamily="66" charset="0"/>
              </a:rPr>
              <a:t>Released</a:t>
            </a:r>
            <a:endParaRPr lang="en-US" dirty="0">
              <a:latin typeface="Comic Sans MS" panose="030F0702030302020204" pitchFamily="66" charset="0"/>
            </a:endParaRPr>
          </a:p>
        </p:txBody>
      </p:sp>
      <p:sp>
        <p:nvSpPr>
          <p:cNvPr id="27" name="TextBox 26"/>
          <p:cNvSpPr txBox="1"/>
          <p:nvPr/>
        </p:nvSpPr>
        <p:spPr>
          <a:xfrm>
            <a:off x="7497244" y="3349109"/>
            <a:ext cx="1104790" cy="369332"/>
          </a:xfrm>
          <a:prstGeom prst="rect">
            <a:avLst/>
          </a:prstGeom>
          <a:noFill/>
        </p:spPr>
        <p:txBody>
          <a:bodyPr wrap="none" rtlCol="0">
            <a:spAutoFit/>
          </a:bodyPr>
          <a:lstStyle/>
          <a:p>
            <a:r>
              <a:rPr lang="en-US" dirty="0" smtClean="0">
                <a:latin typeface="Comic Sans MS" panose="030F0702030302020204" pitchFamily="66" charset="0"/>
              </a:rPr>
              <a:t>No light!</a:t>
            </a:r>
            <a:endParaRPr lang="en-US" dirty="0">
              <a:latin typeface="Comic Sans MS" panose="030F0702030302020204" pitchFamily="66" charset="0"/>
            </a:endParaRPr>
          </a:p>
        </p:txBody>
      </p:sp>
      <p:sp>
        <p:nvSpPr>
          <p:cNvPr id="31" name="Oval 30"/>
          <p:cNvSpPr/>
          <p:nvPr/>
        </p:nvSpPr>
        <p:spPr>
          <a:xfrm>
            <a:off x="3108526" y="3788794"/>
            <a:ext cx="1171031" cy="1235658"/>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lowchart: Summing Junction 31"/>
          <p:cNvSpPr/>
          <p:nvPr/>
        </p:nvSpPr>
        <p:spPr>
          <a:xfrm>
            <a:off x="3232080" y="3927829"/>
            <a:ext cx="923925" cy="990600"/>
          </a:xfrm>
          <a:prstGeom prst="flowChartSummingJunction">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cxnSp>
        <p:nvCxnSpPr>
          <p:cNvPr id="33" name="Straight Connector 32"/>
          <p:cNvCxnSpPr>
            <a:stCxn id="32" idx="2"/>
            <a:endCxn id="32" idx="6"/>
          </p:cNvCxnSpPr>
          <p:nvPr/>
        </p:nvCxnSpPr>
        <p:spPr>
          <a:xfrm>
            <a:off x="3232080" y="4423129"/>
            <a:ext cx="923925"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94043" y="3894400"/>
            <a:ext cx="0" cy="9906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445754" y="3840271"/>
            <a:ext cx="50776" cy="1310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1" idx="1"/>
          </p:cNvCxnSpPr>
          <p:nvPr/>
        </p:nvCxnSpPr>
        <p:spPr>
          <a:xfrm>
            <a:off x="3280020" y="3969752"/>
            <a:ext cx="104645" cy="1290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70303" y="4172237"/>
            <a:ext cx="112419" cy="614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1" idx="2"/>
            <a:endCxn id="32" idx="2"/>
          </p:cNvCxnSpPr>
          <p:nvPr/>
        </p:nvCxnSpPr>
        <p:spPr>
          <a:xfrm>
            <a:off x="3108526" y="4406623"/>
            <a:ext cx="123554" cy="165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105229" y="4590768"/>
            <a:ext cx="101551" cy="371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145807" y="4586519"/>
            <a:ext cx="101551" cy="413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1" idx="3"/>
            <a:endCxn id="32" idx="3"/>
          </p:cNvCxnSpPr>
          <p:nvPr/>
        </p:nvCxnSpPr>
        <p:spPr>
          <a:xfrm flipV="1">
            <a:off x="3280020" y="4773359"/>
            <a:ext cx="87366"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496530" y="4891320"/>
            <a:ext cx="55628" cy="853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1" idx="4"/>
            <a:endCxn id="32" idx="4"/>
          </p:cNvCxnSpPr>
          <p:nvPr/>
        </p:nvCxnSpPr>
        <p:spPr>
          <a:xfrm flipV="1">
            <a:off x="3694042" y="4918429"/>
            <a:ext cx="1" cy="1060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3844025" y="4885680"/>
            <a:ext cx="63782" cy="909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2" idx="5"/>
          </p:cNvCxnSpPr>
          <p:nvPr/>
        </p:nvCxnSpPr>
        <p:spPr>
          <a:xfrm>
            <a:off x="4020699" y="4773359"/>
            <a:ext cx="87364"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110982" y="4172237"/>
            <a:ext cx="126702" cy="605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3844025" y="3840271"/>
            <a:ext cx="63782" cy="108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4025272" y="3969752"/>
            <a:ext cx="82791" cy="1059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6"/>
          </p:cNvCxnSpPr>
          <p:nvPr/>
        </p:nvCxnSpPr>
        <p:spPr>
          <a:xfrm flipV="1">
            <a:off x="4161758" y="4406623"/>
            <a:ext cx="117799" cy="20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694041" y="3788794"/>
            <a:ext cx="1" cy="1279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685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the resistor?</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17</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17" name="Frame 16"/>
          <p:cNvSpPr/>
          <p:nvPr/>
        </p:nvSpPr>
        <p:spPr>
          <a:xfrm>
            <a:off x="969166" y="3200396"/>
            <a:ext cx="2636043" cy="2809875"/>
          </a:xfrm>
          <a:prstGeom prst="frame">
            <a:avLst>
              <a:gd name="adj1" fmla="val 16836"/>
            </a:avLst>
          </a:prstGeom>
          <a:pattFill prst="wave">
            <a:fgClr>
              <a:schemeClr val="accent1"/>
            </a:fgClr>
            <a:bgClr>
              <a:schemeClr val="bg1"/>
            </a:bgClr>
          </a:pattFill>
          <a:ln w="25400" cap="rnd">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omic Sans MS" panose="030F0702030302020204" pitchFamily="66" charset="0"/>
            </a:endParaRPr>
          </a:p>
        </p:txBody>
      </p:sp>
      <p:sp>
        <p:nvSpPr>
          <p:cNvPr id="18" name="Flowchart: Summing Junction 17"/>
          <p:cNvSpPr/>
          <p:nvPr/>
        </p:nvSpPr>
        <p:spPr>
          <a:xfrm>
            <a:off x="507204" y="5019673"/>
            <a:ext cx="923925" cy="990600"/>
          </a:xfrm>
          <a:prstGeom prst="flowChartSummingJunction">
            <a:avLst/>
          </a:prstGeom>
          <a:pattFill prst="wave">
            <a:fgClr>
              <a:schemeClr val="accent1"/>
            </a:fgClr>
            <a:bgClr>
              <a:schemeClr val="bg1"/>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urved Up Arrow 18"/>
          <p:cNvSpPr/>
          <p:nvPr/>
        </p:nvSpPr>
        <p:spPr>
          <a:xfrm rot="16200000">
            <a:off x="3673970" y="4159314"/>
            <a:ext cx="1627223" cy="600075"/>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1577700" y="3753919"/>
            <a:ext cx="1418978" cy="646331"/>
          </a:xfrm>
          <a:prstGeom prst="rect">
            <a:avLst/>
          </a:prstGeom>
        </p:spPr>
        <p:txBody>
          <a:bodyPr wrap="none">
            <a:spAutoFit/>
          </a:bodyPr>
          <a:lstStyle/>
          <a:p>
            <a:pPr algn="ctr"/>
            <a:r>
              <a:rPr lang="en-US" dirty="0" smtClean="0">
                <a:latin typeface="Comic Sans MS" panose="030F0702030302020204" pitchFamily="66" charset="0"/>
              </a:rPr>
              <a:t>Reduced </a:t>
            </a:r>
          </a:p>
          <a:p>
            <a:pPr algn="ctr"/>
            <a:r>
              <a:rPr lang="en-US" dirty="0" smtClean="0">
                <a:latin typeface="Comic Sans MS" panose="030F0702030302020204" pitchFamily="66" charset="0"/>
              </a:rPr>
              <a:t>Water </a:t>
            </a:r>
            <a:r>
              <a:rPr lang="en-US" dirty="0">
                <a:latin typeface="Comic Sans MS" panose="030F0702030302020204" pitchFamily="66" charset="0"/>
              </a:rPr>
              <a:t>flow</a:t>
            </a:r>
          </a:p>
        </p:txBody>
      </p:sp>
      <p:cxnSp>
        <p:nvCxnSpPr>
          <p:cNvPr id="21" name="Straight Arrow Connector 20"/>
          <p:cNvCxnSpPr/>
          <p:nvPr/>
        </p:nvCxnSpPr>
        <p:spPr>
          <a:xfrm>
            <a:off x="2003534" y="3567926"/>
            <a:ext cx="47173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143246" y="3938585"/>
            <a:ext cx="461963" cy="1266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lowchart: Process 23"/>
          <p:cNvSpPr/>
          <p:nvPr/>
        </p:nvSpPr>
        <p:spPr>
          <a:xfrm>
            <a:off x="1678629" y="2758531"/>
            <a:ext cx="347565" cy="428627"/>
          </a:xfrm>
          <a:prstGeom prst="flowChartProcess">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678629" y="2758531"/>
            <a:ext cx="347565" cy="428627"/>
          </a:xfrm>
          <a:prstGeom prst="rect">
            <a:avLst/>
          </a:prstGeom>
          <a:solidFill>
            <a:schemeClr val="tx1">
              <a:lumMod val="95000"/>
              <a:lumOff val="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829551" y="2158458"/>
            <a:ext cx="45719" cy="6000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78629" y="2082258"/>
            <a:ext cx="347565" cy="76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lowchart: Process 27"/>
          <p:cNvSpPr/>
          <p:nvPr/>
        </p:nvSpPr>
        <p:spPr>
          <a:xfrm>
            <a:off x="2671803" y="3187158"/>
            <a:ext cx="309562" cy="257180"/>
          </a:xfrm>
          <a:prstGeom prst="flowChartProcess">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lowchart: Process 29"/>
          <p:cNvSpPr/>
          <p:nvPr/>
        </p:nvSpPr>
        <p:spPr>
          <a:xfrm>
            <a:off x="2996678" y="3209921"/>
            <a:ext cx="608530" cy="257180"/>
          </a:xfrm>
          <a:prstGeom prst="flowChartProcess">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lowchart: Process 30"/>
          <p:cNvSpPr/>
          <p:nvPr/>
        </p:nvSpPr>
        <p:spPr>
          <a:xfrm>
            <a:off x="3324221" y="3531586"/>
            <a:ext cx="280988" cy="1673824"/>
          </a:xfrm>
          <a:prstGeom prst="flowChartProcess">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324221" y="3467101"/>
            <a:ext cx="280987" cy="16046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5" descr="C:\Users\pbhatter\Desktop\Archive\IOT\Arduino\Workshop material\LA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843" y="3712926"/>
            <a:ext cx="655984" cy="655984"/>
          </a:xfrm>
          <a:prstGeom prst="rect">
            <a:avLst/>
          </a:prstGeom>
          <a:noFill/>
          <a:effectLst>
            <a:outerShdw blurRad="50800" dist="50800" dir="5400000" algn="ctr" rotWithShape="0">
              <a:srgbClr val="000000">
                <a:alpha val="21000"/>
              </a:srgbClr>
            </a:outerShdw>
          </a:effectLst>
          <a:extLst>
            <a:ext uri="{909E8E84-426E-40DD-AFC4-6F175D3DCCD1}">
              <a14:hiddenFill xmlns:a14="http://schemas.microsoft.com/office/drawing/2010/main">
                <a:solidFill>
                  <a:srgbClr val="FFFFFF"/>
                </a:solidFill>
              </a14:hiddenFill>
            </a:ext>
          </a:extLst>
        </p:spPr>
      </p:pic>
      <p:pic>
        <p:nvPicPr>
          <p:cNvPr id="40" name="Picture 6" descr="C:\Users\pbhatter\Desktop\Archive\IOT\Arduino\Workshop material\red 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218" y="4481510"/>
            <a:ext cx="1152525" cy="115252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Elbow Connector 40"/>
          <p:cNvCxnSpPr/>
          <p:nvPr/>
        </p:nvCxnSpPr>
        <p:spPr>
          <a:xfrm>
            <a:off x="5732060" y="4288628"/>
            <a:ext cx="1424516" cy="316705"/>
          </a:xfrm>
          <a:prstGeom prst="bentConnector3">
            <a:avLst>
              <a:gd name="adj1" fmla="val 10461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Elbow Connector 41"/>
          <p:cNvCxnSpPr>
            <a:endCxn id="46" idx="2"/>
          </p:cNvCxnSpPr>
          <p:nvPr/>
        </p:nvCxnSpPr>
        <p:spPr>
          <a:xfrm rot="10800000" flipV="1">
            <a:off x="5570270" y="5514972"/>
            <a:ext cx="2389597" cy="311945"/>
          </a:xfrm>
          <a:prstGeom prst="bentConnector4">
            <a:avLst>
              <a:gd name="adj1" fmla="val 1351"/>
              <a:gd name="adj2" fmla="val 17328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012958" y="4710705"/>
            <a:ext cx="1461752" cy="923330"/>
          </a:xfrm>
          <a:prstGeom prst="rect">
            <a:avLst/>
          </a:prstGeom>
          <a:noFill/>
        </p:spPr>
        <p:txBody>
          <a:bodyPr wrap="square" rtlCol="0">
            <a:spAutoFit/>
          </a:bodyPr>
          <a:lstStyle/>
          <a:p>
            <a:r>
              <a:rPr lang="en-US" dirty="0" smtClean="0">
                <a:latin typeface="Comic Sans MS" panose="030F0702030302020204" pitchFamily="66" charset="0"/>
              </a:rPr>
              <a:t>Lower Electric </a:t>
            </a:r>
          </a:p>
          <a:p>
            <a:pPr algn="ctr"/>
            <a:r>
              <a:rPr lang="en-US" dirty="0" smtClean="0">
                <a:latin typeface="Comic Sans MS" panose="030F0702030302020204" pitchFamily="66" charset="0"/>
              </a:rPr>
              <a:t>Current</a:t>
            </a:r>
            <a:endParaRPr lang="en-US" dirty="0">
              <a:latin typeface="Comic Sans MS" panose="030F0702030302020204" pitchFamily="66" charset="0"/>
            </a:endParaRPr>
          </a:p>
        </p:txBody>
      </p:sp>
      <p:sp>
        <p:nvSpPr>
          <p:cNvPr id="44" name="Right Arrow 43"/>
          <p:cNvSpPr/>
          <p:nvPr/>
        </p:nvSpPr>
        <p:spPr>
          <a:xfrm rot="5400000">
            <a:off x="6396673" y="3223603"/>
            <a:ext cx="694323" cy="238331"/>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6383174" y="2560049"/>
            <a:ext cx="1098378" cy="369332"/>
          </a:xfrm>
          <a:prstGeom prst="rect">
            <a:avLst/>
          </a:prstGeom>
          <a:noFill/>
        </p:spPr>
        <p:txBody>
          <a:bodyPr wrap="none" rtlCol="0">
            <a:spAutoFit/>
          </a:bodyPr>
          <a:lstStyle/>
          <a:p>
            <a:r>
              <a:rPr lang="en-US" dirty="0" smtClean="0">
                <a:latin typeface="Comic Sans MS" panose="030F0702030302020204" pitchFamily="66" charset="0"/>
              </a:rPr>
              <a:t>Pressed </a:t>
            </a:r>
            <a:endParaRPr lang="en-US" dirty="0">
              <a:latin typeface="Comic Sans MS" panose="030F0702030302020204" pitchFamily="66" charset="0"/>
            </a:endParaRPr>
          </a:p>
        </p:txBody>
      </p:sp>
      <p:pic>
        <p:nvPicPr>
          <p:cNvPr id="46" name="Picture 2" descr="C:\Users\pbhatter\AppData\Local\Microsoft\Windows\Temporary Internet Files\Content.IE5\IC0I83B1\MC90043473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124" y="4288628"/>
            <a:ext cx="1538290" cy="153829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7" descr="C:\Users\pbhatter\Desktop\Archive\IOT\Arduino\Workshop material\100ohm_resisto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7156574" y="4524372"/>
            <a:ext cx="803291" cy="803291"/>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p:cNvSpPr/>
          <p:nvPr/>
        </p:nvSpPr>
        <p:spPr>
          <a:xfrm>
            <a:off x="3190841" y="3950733"/>
            <a:ext cx="1171031" cy="1235658"/>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lowchart: Summing Junction 33"/>
          <p:cNvSpPr/>
          <p:nvPr/>
        </p:nvSpPr>
        <p:spPr>
          <a:xfrm>
            <a:off x="3314395" y="4089768"/>
            <a:ext cx="923925" cy="990600"/>
          </a:xfrm>
          <a:prstGeom prst="flowChartSummingJunction">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cxnSp>
        <p:nvCxnSpPr>
          <p:cNvPr id="35" name="Straight Connector 34"/>
          <p:cNvCxnSpPr>
            <a:stCxn id="34" idx="2"/>
            <a:endCxn id="34" idx="6"/>
          </p:cNvCxnSpPr>
          <p:nvPr/>
        </p:nvCxnSpPr>
        <p:spPr>
          <a:xfrm>
            <a:off x="3314395" y="4585068"/>
            <a:ext cx="923925"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76358" y="4056339"/>
            <a:ext cx="0" cy="99060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528069" y="4002210"/>
            <a:ext cx="50776" cy="1310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1"/>
          </p:cNvCxnSpPr>
          <p:nvPr/>
        </p:nvCxnSpPr>
        <p:spPr>
          <a:xfrm>
            <a:off x="3362335" y="4131691"/>
            <a:ext cx="104645" cy="1290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252618" y="4334176"/>
            <a:ext cx="112419" cy="614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3" idx="2"/>
            <a:endCxn id="34" idx="2"/>
          </p:cNvCxnSpPr>
          <p:nvPr/>
        </p:nvCxnSpPr>
        <p:spPr>
          <a:xfrm>
            <a:off x="3190841" y="4568562"/>
            <a:ext cx="123554" cy="165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87544" y="4752707"/>
            <a:ext cx="101551" cy="371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3228122" y="4748458"/>
            <a:ext cx="101551" cy="413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3" idx="3"/>
            <a:endCxn id="34" idx="3"/>
          </p:cNvCxnSpPr>
          <p:nvPr/>
        </p:nvCxnSpPr>
        <p:spPr>
          <a:xfrm flipV="1">
            <a:off x="3362335" y="4935298"/>
            <a:ext cx="87366"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3578845" y="5053259"/>
            <a:ext cx="55628" cy="853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3" idx="4"/>
            <a:endCxn id="34" idx="4"/>
          </p:cNvCxnSpPr>
          <p:nvPr/>
        </p:nvCxnSpPr>
        <p:spPr>
          <a:xfrm flipV="1">
            <a:off x="3776357" y="5080368"/>
            <a:ext cx="1" cy="1060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926340" y="5047619"/>
            <a:ext cx="63782" cy="909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4" idx="5"/>
          </p:cNvCxnSpPr>
          <p:nvPr/>
        </p:nvCxnSpPr>
        <p:spPr>
          <a:xfrm>
            <a:off x="4103014" y="4935298"/>
            <a:ext cx="87364" cy="701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4193297" y="4334176"/>
            <a:ext cx="126702" cy="605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926340" y="4002210"/>
            <a:ext cx="63782" cy="108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4107587" y="4131691"/>
            <a:ext cx="82791" cy="1059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endCxn id="33" idx="6"/>
          </p:cNvCxnSpPr>
          <p:nvPr/>
        </p:nvCxnSpPr>
        <p:spPr>
          <a:xfrm flipV="1">
            <a:off x="4244073" y="4568562"/>
            <a:ext cx="117799" cy="20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776356" y="3950733"/>
            <a:ext cx="1" cy="1279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675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 push (Voltage)</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18</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8" name="TextBox 7"/>
          <p:cNvSpPr txBox="1"/>
          <p:nvPr/>
        </p:nvSpPr>
        <p:spPr>
          <a:xfrm>
            <a:off x="427807" y="1836654"/>
            <a:ext cx="8432414" cy="3539430"/>
          </a:xfrm>
          <a:prstGeom prst="rect">
            <a:avLst/>
          </a:prstGeom>
          <a:noFill/>
        </p:spPr>
        <p:txBody>
          <a:bodyPr wrap="square" rtlCol="0">
            <a:spAutoFit/>
          </a:bodyPr>
          <a:lstStyle/>
          <a:p>
            <a:r>
              <a:rPr lang="en-US" sz="3200" dirty="0" smtClean="0">
                <a:latin typeface="Comic Sans MS" panose="030F0702030302020204" pitchFamily="66" charset="0"/>
              </a:rPr>
              <a:t>&gt; Voltage is the push for the charge to flow</a:t>
            </a:r>
          </a:p>
          <a:p>
            <a:endParaRPr lang="en-US" sz="3200" dirty="0" smtClean="0">
              <a:latin typeface="Comic Sans MS" panose="030F0702030302020204" pitchFamily="66" charset="0"/>
            </a:endParaRPr>
          </a:p>
          <a:p>
            <a:r>
              <a:rPr lang="en-US" sz="3200" dirty="0" smtClean="0">
                <a:latin typeface="Comic Sans MS" panose="030F0702030302020204" pitchFamily="66" charset="0"/>
              </a:rPr>
              <a:t>&gt; Voltage is measured in Volts</a:t>
            </a:r>
          </a:p>
          <a:p>
            <a:pPr marL="457200" indent="-457200">
              <a:buFont typeface="Wingdings"/>
              <a:buChar char="Ø"/>
            </a:pPr>
            <a:endParaRPr lang="en-US" sz="3200" dirty="0">
              <a:latin typeface="Comic Sans MS" panose="030F0702030302020204" pitchFamily="66" charset="0"/>
            </a:endParaRPr>
          </a:p>
          <a:p>
            <a:r>
              <a:rPr lang="en-US" sz="3200" dirty="0" smtClean="0">
                <a:latin typeface="Comic Sans MS" panose="030F0702030302020204" pitchFamily="66" charset="0"/>
              </a:rPr>
              <a:t>&gt; Volts is shown as ‘V’ in diagrams</a:t>
            </a:r>
          </a:p>
          <a:p>
            <a:endParaRPr lang="en-US" sz="3200" dirty="0">
              <a:latin typeface="Comic Sans MS" panose="030F0702030302020204" pitchFamily="66" charset="0"/>
            </a:endParaRPr>
          </a:p>
        </p:txBody>
      </p:sp>
    </p:spTree>
    <p:extLst>
      <p:ext uri="{BB962C8B-B14F-4D97-AF65-F5344CB8AC3E}">
        <p14:creationId xmlns:p14="http://schemas.microsoft.com/office/powerpoint/2010/main" val="3700397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 Current</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19</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8" name="TextBox 7"/>
          <p:cNvSpPr txBox="1"/>
          <p:nvPr/>
        </p:nvSpPr>
        <p:spPr>
          <a:xfrm>
            <a:off x="427807" y="1584406"/>
            <a:ext cx="8432414" cy="5016758"/>
          </a:xfrm>
          <a:prstGeom prst="rect">
            <a:avLst/>
          </a:prstGeom>
          <a:noFill/>
        </p:spPr>
        <p:txBody>
          <a:bodyPr wrap="square" rtlCol="0">
            <a:spAutoFit/>
          </a:bodyPr>
          <a:lstStyle/>
          <a:p>
            <a:r>
              <a:rPr lang="en-US" sz="3200" dirty="0" smtClean="0">
                <a:latin typeface="Comic Sans MS" panose="030F0702030302020204" pitchFamily="66" charset="0"/>
              </a:rPr>
              <a:t>&gt; Current is the flow of electric charge</a:t>
            </a:r>
          </a:p>
          <a:p>
            <a:endParaRPr lang="en-US" sz="3200" dirty="0" smtClean="0">
              <a:latin typeface="Comic Sans MS" panose="030F0702030302020204" pitchFamily="66" charset="0"/>
            </a:endParaRPr>
          </a:p>
          <a:p>
            <a:r>
              <a:rPr lang="en-US" sz="3200" dirty="0" smtClean="0">
                <a:latin typeface="Comic Sans MS" panose="030F0702030302020204" pitchFamily="66" charset="0"/>
              </a:rPr>
              <a:t>&gt; Current is measured in Ampere</a:t>
            </a:r>
          </a:p>
          <a:p>
            <a:endParaRPr lang="en-US" sz="3200" dirty="0">
              <a:latin typeface="Comic Sans MS" panose="030F0702030302020204" pitchFamily="66" charset="0"/>
            </a:endParaRPr>
          </a:p>
          <a:p>
            <a:r>
              <a:rPr lang="en-US" sz="3200" dirty="0" smtClean="0">
                <a:latin typeface="Comic Sans MS" panose="030F0702030302020204" pitchFamily="66" charset="0"/>
              </a:rPr>
              <a:t>&gt; Ampere is shown as Amp or A in diagrams</a:t>
            </a:r>
          </a:p>
          <a:p>
            <a:endParaRPr lang="en-US" sz="3200" dirty="0" smtClean="0">
              <a:latin typeface="Comic Sans MS" panose="030F0702030302020204" pitchFamily="66" charset="0"/>
            </a:endParaRPr>
          </a:p>
          <a:p>
            <a:r>
              <a:rPr lang="en-US" sz="3200" dirty="0" smtClean="0">
                <a:latin typeface="Comic Sans MS" panose="030F0702030302020204" pitchFamily="66" charset="0"/>
              </a:rPr>
              <a:t>&gt; Smaller unit of current is </a:t>
            </a:r>
            <a:r>
              <a:rPr lang="en-US" sz="3200" dirty="0" err="1" smtClean="0">
                <a:latin typeface="Comic Sans MS" panose="030F0702030302020204" pitchFamily="66" charset="0"/>
              </a:rPr>
              <a:t>milli</a:t>
            </a:r>
            <a:r>
              <a:rPr lang="en-US" sz="3200" dirty="0" smtClean="0">
                <a:latin typeface="Comic Sans MS" panose="030F0702030302020204" pitchFamily="66" charset="0"/>
              </a:rPr>
              <a:t> Ampere (or mA).</a:t>
            </a:r>
          </a:p>
          <a:p>
            <a:endParaRPr lang="en-US" sz="3200" dirty="0" smtClean="0">
              <a:latin typeface="Comic Sans MS" panose="030F0702030302020204" pitchFamily="66" charset="0"/>
            </a:endParaRPr>
          </a:p>
          <a:p>
            <a:r>
              <a:rPr lang="en-US" sz="3200" dirty="0" smtClean="0">
                <a:latin typeface="Comic Sans MS" panose="030F0702030302020204" pitchFamily="66" charset="0"/>
              </a:rPr>
              <a:t>&gt; 1000 </a:t>
            </a:r>
            <a:r>
              <a:rPr lang="en-US" sz="3200" dirty="0" err="1" smtClean="0">
                <a:latin typeface="Comic Sans MS" panose="030F0702030302020204" pitchFamily="66" charset="0"/>
              </a:rPr>
              <a:t>milli</a:t>
            </a:r>
            <a:r>
              <a:rPr lang="en-US" sz="3200" dirty="0" smtClean="0">
                <a:latin typeface="Comic Sans MS" panose="030F0702030302020204" pitchFamily="66" charset="0"/>
              </a:rPr>
              <a:t> Ampere = 1 Ampere</a:t>
            </a:r>
            <a:endParaRPr lang="en-US" sz="3200" dirty="0">
              <a:latin typeface="Comic Sans MS" panose="030F0702030302020204" pitchFamily="66" charset="0"/>
            </a:endParaRPr>
          </a:p>
        </p:txBody>
      </p:sp>
    </p:spTree>
    <p:extLst>
      <p:ext uri="{BB962C8B-B14F-4D97-AF65-F5344CB8AC3E}">
        <p14:creationId xmlns:p14="http://schemas.microsoft.com/office/powerpoint/2010/main" val="2654987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 rules</a:t>
            </a:r>
            <a:endParaRPr lang="en-US" dirty="0"/>
          </a:p>
        </p:txBody>
      </p:sp>
      <p:sp>
        <p:nvSpPr>
          <p:cNvPr id="3" name="Content Placeholder 2"/>
          <p:cNvSpPr>
            <a:spLocks noGrp="1"/>
          </p:cNvSpPr>
          <p:nvPr>
            <p:ph idx="1"/>
          </p:nvPr>
        </p:nvSpPr>
        <p:spPr/>
        <p:txBody>
          <a:bodyPr/>
          <a:lstStyle/>
          <a:p>
            <a:r>
              <a:rPr lang="en-US" sz="2400" dirty="0" smtClean="0"/>
              <a:t>Participate and enjoy; Share, work as a team.</a:t>
            </a:r>
          </a:p>
          <a:p>
            <a:r>
              <a:rPr lang="en-US" sz="2400" dirty="0"/>
              <a:t>Be Safe! </a:t>
            </a:r>
          </a:p>
          <a:p>
            <a:r>
              <a:rPr lang="en-US" sz="2400" dirty="0" smtClean="0"/>
              <a:t>Getting attention: If your team needs help, make the red cup visible. Otherwise keep the green cup visible.</a:t>
            </a:r>
          </a:p>
          <a:p>
            <a:r>
              <a:rPr lang="en-US" sz="2400" dirty="0" smtClean="0"/>
              <a:t>This </a:t>
            </a:r>
            <a:r>
              <a:rPr lang="en-US" sz="2400" dirty="0"/>
              <a:t>is a work area! People are working. </a:t>
            </a:r>
            <a:r>
              <a:rPr lang="en-US" sz="2400" dirty="0" smtClean="0"/>
              <a:t>Please do </a:t>
            </a:r>
            <a:r>
              <a:rPr lang="en-US" sz="2400" dirty="0"/>
              <a:t>not disturb them</a:t>
            </a:r>
            <a:r>
              <a:rPr lang="en-US" sz="2400" dirty="0" smtClean="0"/>
              <a:t>.</a:t>
            </a:r>
          </a:p>
          <a:p>
            <a:r>
              <a:rPr lang="en-US" sz="2400" dirty="0"/>
              <a:t>U</a:t>
            </a:r>
            <a:r>
              <a:rPr lang="en-US" sz="2400" dirty="0" smtClean="0"/>
              <a:t>se the kits carefully </a:t>
            </a:r>
            <a:r>
              <a:rPr lang="en-US" sz="2400" dirty="0"/>
              <a:t>and re-assemble it back at the end of the workshop. </a:t>
            </a:r>
            <a:r>
              <a:rPr lang="en-US" sz="2400" dirty="0" smtClean="0"/>
              <a:t>Other teams will use them.</a:t>
            </a:r>
            <a:endParaRPr lang="en-US" sz="2400" dirty="0"/>
          </a:p>
          <a:p>
            <a:r>
              <a:rPr lang="en-US" sz="2400" dirty="0" smtClean="0"/>
              <a:t>One parent </a:t>
            </a:r>
            <a:r>
              <a:rPr lang="en-US" sz="2400" dirty="0"/>
              <a:t>can help </a:t>
            </a:r>
            <a:r>
              <a:rPr lang="en-US" sz="2400" dirty="0" smtClean="0"/>
              <a:t>the team, if needed.</a:t>
            </a:r>
          </a:p>
          <a:p>
            <a:r>
              <a:rPr lang="en-US" sz="2400" dirty="0"/>
              <a:t>Rest rooms are by the break room.</a:t>
            </a:r>
          </a:p>
          <a:p>
            <a:endParaRPr lang="en-US" sz="2400" dirty="0" smtClean="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2</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956701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Resistance</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20</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8" name="TextBox 7"/>
          <p:cNvSpPr txBox="1"/>
          <p:nvPr/>
        </p:nvSpPr>
        <p:spPr>
          <a:xfrm>
            <a:off x="427807" y="1584406"/>
            <a:ext cx="8432414" cy="4524315"/>
          </a:xfrm>
          <a:prstGeom prst="rect">
            <a:avLst/>
          </a:prstGeom>
          <a:noFill/>
        </p:spPr>
        <p:txBody>
          <a:bodyPr wrap="square" rtlCol="0">
            <a:spAutoFit/>
          </a:bodyPr>
          <a:lstStyle/>
          <a:p>
            <a:r>
              <a:rPr lang="en-US" sz="3200" dirty="0" smtClean="0">
                <a:latin typeface="Comic Sans MS" panose="030F0702030302020204" pitchFamily="66" charset="0"/>
              </a:rPr>
              <a:t>&gt; Resistance is the opposition to the passage of electric current</a:t>
            </a:r>
          </a:p>
          <a:p>
            <a:pPr marL="457200" indent="-457200">
              <a:buFont typeface="Wingdings"/>
              <a:buChar char="Ø"/>
            </a:pPr>
            <a:endParaRPr lang="en-US" sz="3200" dirty="0">
              <a:latin typeface="Comic Sans MS" panose="030F0702030302020204" pitchFamily="66" charset="0"/>
            </a:endParaRPr>
          </a:p>
          <a:p>
            <a:r>
              <a:rPr lang="en-US" sz="3200" dirty="0" smtClean="0">
                <a:latin typeface="Comic Sans MS" panose="030F0702030302020204" pitchFamily="66" charset="0"/>
              </a:rPr>
              <a:t>&gt; Resistance is measured in Ohms.</a:t>
            </a:r>
          </a:p>
          <a:p>
            <a:pPr marL="457200" indent="-457200">
              <a:buFont typeface="Wingdings"/>
              <a:buChar char="Ø"/>
            </a:pPr>
            <a:endParaRPr lang="en-US" sz="3200" dirty="0">
              <a:latin typeface="Comic Sans MS" panose="030F0702030302020204" pitchFamily="66" charset="0"/>
            </a:endParaRPr>
          </a:p>
          <a:p>
            <a:r>
              <a:rPr lang="en-US" sz="3200" dirty="0" smtClean="0">
                <a:latin typeface="Comic Sans MS" panose="030F0702030302020204" pitchFamily="66" charset="0"/>
              </a:rPr>
              <a:t>&gt; Resistance is shown as Ohms or </a:t>
            </a:r>
            <a:r>
              <a:rPr lang="en-US" sz="3200" dirty="0"/>
              <a:t>Ω</a:t>
            </a:r>
            <a:endParaRPr lang="en-US" sz="3200" dirty="0">
              <a:latin typeface="Comic Sans MS" panose="030F0702030302020204" pitchFamily="66" charset="0"/>
            </a:endParaRPr>
          </a:p>
          <a:p>
            <a:r>
              <a:rPr lang="en-US" sz="3200" dirty="0" smtClean="0">
                <a:latin typeface="Comic Sans MS" panose="030F0702030302020204" pitchFamily="66" charset="0"/>
              </a:rPr>
              <a:t>  in diagrams. Larger resistances are shown as “Kilo” or “Mega”</a:t>
            </a:r>
          </a:p>
          <a:p>
            <a:pPr marL="457200" indent="-457200">
              <a:buFont typeface="Wingdings"/>
              <a:buChar char="Ø"/>
            </a:pPr>
            <a:endParaRPr lang="en-US" sz="3200" dirty="0">
              <a:latin typeface="Comic Sans MS" panose="030F0702030302020204" pitchFamily="66" charset="0"/>
            </a:endParaRPr>
          </a:p>
        </p:txBody>
      </p:sp>
    </p:spTree>
    <p:extLst>
      <p:ext uri="{BB962C8B-B14F-4D97-AF65-F5344CB8AC3E}">
        <p14:creationId xmlns:p14="http://schemas.microsoft.com/office/powerpoint/2010/main" val="2555219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2382674"/>
            <a:ext cx="7772400" cy="1470025"/>
          </a:xfrm>
        </p:spPr>
        <p:txBody>
          <a:bodyPr/>
          <a:lstStyle/>
          <a:p>
            <a:r>
              <a:rPr lang="en-US" sz="7200" dirty="0"/>
              <a:t>Let us meet the components ….</a:t>
            </a:r>
          </a:p>
        </p:txBody>
      </p:sp>
      <p:sp>
        <p:nvSpPr>
          <p:cNvPr id="3" name="Slide Number Placeholder 2"/>
          <p:cNvSpPr>
            <a:spLocks noGrp="1"/>
          </p:cNvSpPr>
          <p:nvPr>
            <p:ph type="sldNum" sz="quarter" idx="4294967295"/>
          </p:nvPr>
        </p:nvSpPr>
        <p:spPr>
          <a:xfrm>
            <a:off x="7924800" y="6356350"/>
            <a:ext cx="1219200" cy="365125"/>
          </a:xfrm>
          <a:prstGeom prst="rect">
            <a:avLst/>
          </a:prstGeom>
        </p:spPr>
        <p:txBody>
          <a:bodyPr/>
          <a:lstStyle/>
          <a:p>
            <a:pPr algn="r"/>
            <a:fld id="{6C0001A9-357E-7541-840E-1F18FD9D64CA}" type="slidenum">
              <a:rPr lang="en-US" smtClean="0"/>
              <a:pPr algn="r"/>
              <a:t>21</a:t>
            </a:fld>
            <a:endParaRPr lang="en-US" dirty="0"/>
          </a:p>
        </p:txBody>
      </p:sp>
    </p:spTree>
    <p:extLst>
      <p:ext uri="{BB962C8B-B14F-4D97-AF65-F5344CB8AC3E}">
        <p14:creationId xmlns:p14="http://schemas.microsoft.com/office/powerpoint/2010/main" val="3409812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am battery</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22</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6" name="TextBox 5"/>
          <p:cNvSpPr txBox="1"/>
          <p:nvPr/>
        </p:nvSpPr>
        <p:spPr>
          <a:xfrm>
            <a:off x="252249" y="1907627"/>
            <a:ext cx="7114448" cy="3477875"/>
          </a:xfrm>
          <a:prstGeom prst="rect">
            <a:avLst/>
          </a:prstGeom>
          <a:noFill/>
        </p:spPr>
        <p:txBody>
          <a:bodyPr wrap="none" rtlCol="0">
            <a:spAutoFit/>
          </a:bodyPr>
          <a:lstStyle/>
          <a:p>
            <a:r>
              <a:rPr lang="en-US" sz="2000" dirty="0" smtClean="0">
                <a:latin typeface="Comic Sans MS" panose="030F0702030302020204" pitchFamily="66" charset="0"/>
              </a:rPr>
              <a:t>&gt; I  push the electrons or “electric charge” in the  circuit</a:t>
            </a:r>
          </a:p>
          <a:p>
            <a:pPr marL="342900" indent="-342900">
              <a:buFont typeface="Comic Sans MS" panose="030F0702030302020204" pitchFamily="66" charset="0"/>
              <a:buChar char="&gt;"/>
            </a:pPr>
            <a:endParaRPr lang="en-US" sz="2000" dirty="0">
              <a:latin typeface="Comic Sans MS" panose="030F0702030302020204" pitchFamily="66" charset="0"/>
            </a:endParaRPr>
          </a:p>
          <a:p>
            <a:r>
              <a:rPr lang="en-US" sz="2000" dirty="0" smtClean="0">
                <a:latin typeface="Comic Sans MS" panose="030F0702030302020204" pitchFamily="66" charset="0"/>
              </a:rPr>
              <a:t>&gt; Each battery provides a push for electrons to</a:t>
            </a:r>
          </a:p>
          <a:p>
            <a:r>
              <a:rPr lang="en-US" sz="2000" dirty="0" smtClean="0">
                <a:latin typeface="Comic Sans MS" panose="030F0702030302020204" pitchFamily="66" charset="0"/>
              </a:rPr>
              <a:t>flow.</a:t>
            </a:r>
          </a:p>
          <a:p>
            <a:endParaRPr lang="en-US" sz="2000" dirty="0" smtClean="0">
              <a:latin typeface="Comic Sans MS" panose="030F0702030302020204" pitchFamily="66" charset="0"/>
            </a:endParaRPr>
          </a:p>
          <a:p>
            <a:r>
              <a:rPr lang="en-US" sz="2000" dirty="0" smtClean="0">
                <a:latin typeface="Comic Sans MS" panose="030F0702030302020204" pitchFamily="66" charset="0"/>
              </a:rPr>
              <a:t>&gt; The push is also called Voltage and is measured in Volts. </a:t>
            </a:r>
          </a:p>
          <a:p>
            <a:pPr marL="342900" indent="-342900">
              <a:buFont typeface="Wingdings"/>
              <a:buChar char="Ø"/>
            </a:pPr>
            <a:endParaRPr lang="en-US" sz="2000" dirty="0">
              <a:latin typeface="Comic Sans MS" panose="030F0702030302020204" pitchFamily="66" charset="0"/>
            </a:endParaRPr>
          </a:p>
          <a:p>
            <a:r>
              <a:rPr lang="en-US" sz="2000" dirty="0" smtClean="0">
                <a:latin typeface="Comic Sans MS" panose="030F0702030302020204" pitchFamily="66" charset="0"/>
              </a:rPr>
              <a:t>&gt; Each AA Battery provides 1.5 Volts of push.</a:t>
            </a:r>
          </a:p>
          <a:p>
            <a:pPr marL="342900" indent="-342900">
              <a:buFont typeface="Comic Sans MS" panose="030F0702030302020204" pitchFamily="66" charset="0"/>
              <a:buChar char="&gt;"/>
            </a:pPr>
            <a:endParaRPr lang="en-US" sz="2000" dirty="0">
              <a:latin typeface="Comic Sans MS" panose="030F0702030302020204" pitchFamily="66" charset="0"/>
            </a:endParaRPr>
          </a:p>
          <a:p>
            <a:r>
              <a:rPr lang="en-US" sz="2000" dirty="0" smtClean="0">
                <a:latin typeface="Comic Sans MS" panose="030F0702030302020204" pitchFamily="66" charset="0"/>
              </a:rPr>
              <a:t>&gt; Two batteries pushing after one another </a:t>
            </a:r>
          </a:p>
          <a:p>
            <a:r>
              <a:rPr lang="en-US" sz="2000" dirty="0" smtClean="0">
                <a:latin typeface="Comic Sans MS" panose="030F0702030302020204" pitchFamily="66" charset="0"/>
              </a:rPr>
              <a:t>create a push of 3.0 volts</a:t>
            </a:r>
            <a:endParaRPr lang="en-US" sz="2000" dirty="0">
              <a:latin typeface="Comic Sans MS" panose="030F0702030302020204" pitchFamily="66" charset="0"/>
            </a:endParaRPr>
          </a:p>
        </p:txBody>
      </p:sp>
      <p:pic>
        <p:nvPicPr>
          <p:cNvPr id="7" name="Picture 3" descr="C:\Users\pbhatter\Desktop\Archive\IOT\Arduino\Workshop material\2014-05-4 Start of Journey to IOT using Arduino\Private\raw\Energizer_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688" y="4073237"/>
            <a:ext cx="1495491" cy="14954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pbhatter\Desktop\Archive\IOT\Arduino\Workshop material\2014-05-4 Start of Journey to IOT using Arduino\Private\raw\Energizer_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56" y="4073236"/>
            <a:ext cx="1495491" cy="149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208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am L-E-D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23</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6" descr="C:\Users\pbhatter\Desktop\Archive\IOT\Arduino\Workshop material\red 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691" y="1565763"/>
            <a:ext cx="3661264" cy="36612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7053" y="1650584"/>
            <a:ext cx="4572000" cy="3970318"/>
          </a:xfrm>
          <a:prstGeom prst="rect">
            <a:avLst/>
          </a:prstGeom>
        </p:spPr>
        <p:txBody>
          <a:bodyPr>
            <a:spAutoFit/>
          </a:bodyPr>
          <a:lstStyle/>
          <a:p>
            <a:r>
              <a:rPr lang="en-US" dirty="0" smtClean="0">
                <a:latin typeface="Comic Sans MS" panose="030F0702030302020204" pitchFamily="66" charset="0"/>
              </a:rPr>
              <a:t>&gt; An </a:t>
            </a:r>
            <a:r>
              <a:rPr lang="en-US" dirty="0">
                <a:latin typeface="Comic Sans MS" panose="030F0702030302020204" pitchFamily="66" charset="0"/>
              </a:rPr>
              <a:t>LED is a very small light, often colored (white / red / yellow / green)</a:t>
            </a:r>
          </a:p>
          <a:p>
            <a:endParaRPr lang="en-US" dirty="0">
              <a:latin typeface="Comic Sans MS" panose="030F0702030302020204" pitchFamily="66" charset="0"/>
            </a:endParaRPr>
          </a:p>
          <a:p>
            <a:r>
              <a:rPr lang="en-US" dirty="0" smtClean="0">
                <a:latin typeface="Comic Sans MS" panose="030F0702030302020204" pitchFamily="66" charset="0"/>
              </a:rPr>
              <a:t>&gt; Each </a:t>
            </a:r>
            <a:r>
              <a:rPr lang="en-US" dirty="0">
                <a:latin typeface="Comic Sans MS" panose="030F0702030302020204" pitchFamily="66" charset="0"/>
              </a:rPr>
              <a:t>LED has two legs ... a short and a long</a:t>
            </a:r>
          </a:p>
          <a:p>
            <a:endParaRPr lang="en-US" dirty="0">
              <a:latin typeface="Comic Sans MS" panose="030F0702030302020204" pitchFamily="66" charset="0"/>
            </a:endParaRPr>
          </a:p>
          <a:p>
            <a:r>
              <a:rPr lang="en-US" dirty="0" smtClean="0">
                <a:latin typeface="Comic Sans MS" panose="030F0702030302020204" pitchFamily="66" charset="0"/>
              </a:rPr>
              <a:t>&gt; Long </a:t>
            </a:r>
            <a:r>
              <a:rPr lang="en-US" dirty="0">
                <a:latin typeface="Comic Sans MS" panose="030F0702030302020204" pitchFamily="66" charset="0"/>
              </a:rPr>
              <a:t>is the PLUS (</a:t>
            </a:r>
            <a:r>
              <a:rPr lang="en-US" dirty="0">
                <a:solidFill>
                  <a:srgbClr val="FF0000"/>
                </a:solidFill>
                <a:latin typeface="Comic Sans MS" panose="030F0702030302020204" pitchFamily="66" charset="0"/>
              </a:rPr>
              <a:t>+</a:t>
            </a:r>
            <a:r>
              <a:rPr lang="en-US" dirty="0">
                <a:latin typeface="Comic Sans MS" panose="030F0702030302020204" pitchFamily="66" charset="0"/>
              </a:rPr>
              <a:t>) (positive pole</a:t>
            </a:r>
            <a:r>
              <a:rPr lang="en-US" dirty="0" smtClean="0">
                <a:latin typeface="Comic Sans MS" panose="030F0702030302020204" pitchFamily="66" charset="0"/>
              </a:rPr>
              <a:t>)</a:t>
            </a:r>
          </a:p>
          <a:p>
            <a:endParaRPr lang="en-US" dirty="0">
              <a:latin typeface="Comic Sans MS" panose="030F0702030302020204" pitchFamily="66" charset="0"/>
            </a:endParaRPr>
          </a:p>
          <a:p>
            <a:r>
              <a:rPr lang="en-US" dirty="0" smtClean="0">
                <a:latin typeface="Comic Sans MS" panose="030F0702030302020204" pitchFamily="66" charset="0"/>
              </a:rPr>
              <a:t>&gt; It glows when current flows</a:t>
            </a:r>
          </a:p>
          <a:p>
            <a:endParaRPr lang="en-US" dirty="0">
              <a:latin typeface="Comic Sans MS" panose="030F0702030302020204" pitchFamily="66" charset="0"/>
            </a:endParaRPr>
          </a:p>
          <a:p>
            <a:r>
              <a:rPr lang="en-US" dirty="0" smtClean="0">
                <a:latin typeface="Comic Sans MS" panose="030F0702030302020204" pitchFamily="66" charset="0"/>
              </a:rPr>
              <a:t>&gt; It can handle only small amount of current   </a:t>
            </a:r>
          </a:p>
          <a:p>
            <a:endParaRPr lang="en-US" dirty="0"/>
          </a:p>
          <a:p>
            <a:endParaRPr lang="en-US" dirty="0"/>
          </a:p>
        </p:txBody>
      </p:sp>
      <p:sp>
        <p:nvSpPr>
          <p:cNvPr id="9" name="Rectangle 8"/>
          <p:cNvSpPr/>
          <p:nvPr/>
        </p:nvSpPr>
        <p:spPr>
          <a:xfrm>
            <a:off x="4724277" y="5530362"/>
            <a:ext cx="4347665" cy="369332"/>
          </a:xfrm>
          <a:prstGeom prst="rect">
            <a:avLst/>
          </a:prstGeom>
        </p:spPr>
        <p:txBody>
          <a:bodyPr wrap="none">
            <a:spAutoFit/>
          </a:bodyPr>
          <a:lstStyle/>
          <a:p>
            <a:r>
              <a:rPr lang="en-US" dirty="0">
                <a:latin typeface="Comic Sans MS" panose="030F0702030302020204" pitchFamily="66" charset="0"/>
              </a:rPr>
              <a:t>&gt; Short ... MINUS </a:t>
            </a:r>
            <a:r>
              <a:rPr lang="en-US" dirty="0" smtClean="0">
                <a:latin typeface="Comic Sans MS" panose="030F0702030302020204" pitchFamily="66" charset="0"/>
              </a:rPr>
              <a:t> </a:t>
            </a:r>
            <a:r>
              <a:rPr lang="en-US" dirty="0">
                <a:latin typeface="Comic Sans MS" panose="030F0702030302020204" pitchFamily="66" charset="0"/>
              </a:rPr>
              <a:t>(-) (Negative pole</a:t>
            </a:r>
            <a:r>
              <a:rPr lang="en-US" dirty="0"/>
              <a:t>)</a:t>
            </a:r>
          </a:p>
        </p:txBody>
      </p:sp>
      <p:cxnSp>
        <p:nvCxnSpPr>
          <p:cNvPr id="13" name="Straight Arrow Connector 12"/>
          <p:cNvCxnSpPr/>
          <p:nvPr/>
        </p:nvCxnSpPr>
        <p:spPr>
          <a:xfrm>
            <a:off x="3798276" y="3305175"/>
            <a:ext cx="1640827" cy="14847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6044963" y="4833950"/>
            <a:ext cx="609736" cy="60667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3501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am resistor</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24</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Rectangle 4"/>
          <p:cNvSpPr/>
          <p:nvPr/>
        </p:nvSpPr>
        <p:spPr>
          <a:xfrm>
            <a:off x="167052" y="1650584"/>
            <a:ext cx="5388517" cy="3416320"/>
          </a:xfrm>
          <a:prstGeom prst="rect">
            <a:avLst/>
          </a:prstGeom>
        </p:spPr>
        <p:txBody>
          <a:bodyPr wrap="square">
            <a:spAutoFit/>
          </a:bodyPr>
          <a:lstStyle/>
          <a:p>
            <a:r>
              <a:rPr lang="en-US" dirty="0" smtClean="0">
                <a:latin typeface="Comic Sans MS" panose="030F0702030302020204" pitchFamily="66" charset="0"/>
              </a:rPr>
              <a:t>&gt; I offer resistance to the flow of current</a:t>
            </a:r>
          </a:p>
          <a:p>
            <a:endParaRPr lang="en-US" dirty="0" smtClean="0"/>
          </a:p>
          <a:p>
            <a:r>
              <a:rPr lang="en-US" dirty="0" smtClean="0">
                <a:latin typeface="Comic Sans MS" panose="030F0702030302020204" pitchFamily="66" charset="0"/>
              </a:rPr>
              <a:t>&gt; The </a:t>
            </a:r>
            <a:r>
              <a:rPr lang="en-US" dirty="0">
                <a:latin typeface="Comic Sans MS" panose="030F0702030302020204" pitchFamily="66" charset="0"/>
              </a:rPr>
              <a:t>amount of resistance I offer is fixed.</a:t>
            </a:r>
          </a:p>
          <a:p>
            <a:pPr indent="-285750">
              <a:buFont typeface="Wingdings"/>
              <a:buChar char="Ø"/>
            </a:pPr>
            <a:endParaRPr lang="en-US" dirty="0">
              <a:latin typeface="Comic Sans MS" panose="030F0702030302020204" pitchFamily="66" charset="0"/>
            </a:endParaRPr>
          </a:p>
          <a:p>
            <a:r>
              <a:rPr lang="en-US" dirty="0" smtClean="0">
                <a:latin typeface="Comic Sans MS" panose="030F0702030302020204" pitchFamily="66" charset="0"/>
              </a:rPr>
              <a:t>&gt; The </a:t>
            </a:r>
            <a:r>
              <a:rPr lang="en-US" dirty="0">
                <a:latin typeface="Comic Sans MS" panose="030F0702030302020204" pitchFamily="66" charset="0"/>
              </a:rPr>
              <a:t>amount of resistance I offer is measured in Ohms. Sometimes people prefer to use Kilo and Mega Ohms to keep the numbers small and easily </a:t>
            </a:r>
            <a:r>
              <a:rPr lang="en-US" dirty="0" smtClean="0">
                <a:latin typeface="Comic Sans MS" panose="030F0702030302020204" pitchFamily="66" charset="0"/>
              </a:rPr>
              <a:t>readable</a:t>
            </a:r>
          </a:p>
          <a:p>
            <a:endParaRPr lang="en-US" dirty="0">
              <a:latin typeface="Comic Sans MS" panose="030F0702030302020204" pitchFamily="66" charset="0"/>
            </a:endParaRPr>
          </a:p>
          <a:p>
            <a:r>
              <a:rPr lang="en-US" dirty="0" smtClean="0">
                <a:latin typeface="Comic Sans MS" panose="030F0702030302020204" pitchFamily="66" charset="0"/>
              </a:rPr>
              <a:t>&gt; The amount of resistance I offer is identified by the colors of the rings on me.</a:t>
            </a:r>
            <a:endParaRPr lang="en-US" dirty="0">
              <a:latin typeface="Comic Sans MS" panose="030F0702030302020204" pitchFamily="66" charset="0"/>
            </a:endParaRPr>
          </a:p>
          <a:p>
            <a:endParaRPr lang="en-US" dirty="0"/>
          </a:p>
        </p:txBody>
      </p:sp>
      <p:pic>
        <p:nvPicPr>
          <p:cNvPr id="6" name="Picture 7" descr="C:\Users\pbhatter\Desktop\Archive\IOT\Arduino\Workshop material\100ohm_resis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41901">
            <a:off x="6285918" y="1894902"/>
            <a:ext cx="1406769" cy="1406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301530" y="5447228"/>
            <a:ext cx="2326278" cy="369332"/>
          </a:xfrm>
          <a:prstGeom prst="rect">
            <a:avLst/>
          </a:prstGeom>
          <a:noFill/>
        </p:spPr>
        <p:txBody>
          <a:bodyPr wrap="none" rtlCol="0">
            <a:spAutoFit/>
          </a:bodyPr>
          <a:lstStyle/>
          <a:p>
            <a:r>
              <a:rPr lang="en-US" dirty="0" smtClean="0">
                <a:latin typeface="Comic Sans MS" panose="030F0702030302020204" pitchFamily="66" charset="0"/>
              </a:rPr>
              <a:t>Resistor (100 ohms)</a:t>
            </a:r>
            <a:endParaRPr lang="en-US" dirty="0">
              <a:latin typeface="Comic Sans MS" panose="030F0702030302020204" pitchFamily="66" charset="0"/>
            </a:endParaRPr>
          </a:p>
        </p:txBody>
      </p:sp>
      <p:sp>
        <p:nvSpPr>
          <p:cNvPr id="8" name="TextBox 7"/>
          <p:cNvSpPr txBox="1"/>
          <p:nvPr/>
        </p:nvSpPr>
        <p:spPr>
          <a:xfrm>
            <a:off x="7755614" y="1431819"/>
            <a:ext cx="1253869" cy="646331"/>
          </a:xfrm>
          <a:prstGeom prst="rect">
            <a:avLst/>
          </a:prstGeom>
          <a:noFill/>
        </p:spPr>
        <p:txBody>
          <a:bodyPr wrap="none" rtlCol="0">
            <a:spAutoFit/>
          </a:bodyPr>
          <a:lstStyle/>
          <a:p>
            <a:r>
              <a:rPr lang="en-US" dirty="0">
                <a:latin typeface="Comic Sans MS" panose="030F0702030302020204" pitchFamily="66" charset="0"/>
              </a:rPr>
              <a:t>Brown (1) </a:t>
            </a:r>
          </a:p>
          <a:p>
            <a:r>
              <a:rPr lang="en-US" dirty="0">
                <a:latin typeface="Comic Sans MS" panose="030F0702030302020204" pitchFamily="66" charset="0"/>
              </a:rPr>
              <a:t>Ring</a:t>
            </a:r>
          </a:p>
        </p:txBody>
      </p:sp>
      <p:cxnSp>
        <p:nvCxnSpPr>
          <p:cNvPr id="9" name="Straight Arrow Connector 8"/>
          <p:cNvCxnSpPr/>
          <p:nvPr/>
        </p:nvCxnSpPr>
        <p:spPr>
          <a:xfrm>
            <a:off x="6067798" y="2173795"/>
            <a:ext cx="485402" cy="28439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97561" y="1918940"/>
            <a:ext cx="658053" cy="5097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916840" y="1800927"/>
            <a:ext cx="0" cy="6572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289905" y="1094472"/>
            <a:ext cx="1204176" cy="646331"/>
          </a:xfrm>
          <a:prstGeom prst="rect">
            <a:avLst/>
          </a:prstGeom>
          <a:noFill/>
        </p:spPr>
        <p:txBody>
          <a:bodyPr wrap="none" rtlCol="0">
            <a:spAutoFit/>
          </a:bodyPr>
          <a:lstStyle/>
          <a:p>
            <a:r>
              <a:rPr lang="en-US" dirty="0" smtClean="0">
                <a:latin typeface="Comic Sans MS" panose="030F0702030302020204" pitchFamily="66" charset="0"/>
              </a:rPr>
              <a:t>Black (0) </a:t>
            </a:r>
          </a:p>
          <a:p>
            <a:r>
              <a:rPr lang="en-US" b="1" dirty="0" smtClean="0">
                <a:latin typeface="Comic Sans MS" panose="030F0702030302020204" pitchFamily="66" charset="0"/>
              </a:rPr>
              <a:t>Ring</a:t>
            </a:r>
            <a:endParaRPr lang="en-US" b="1" dirty="0">
              <a:latin typeface="Comic Sans MS" panose="030F0702030302020204" pitchFamily="66" charset="0"/>
            </a:endParaRPr>
          </a:p>
        </p:txBody>
      </p:sp>
      <p:sp>
        <p:nvSpPr>
          <p:cNvPr id="16" name="TextBox 15"/>
          <p:cNvSpPr txBox="1"/>
          <p:nvPr/>
        </p:nvSpPr>
        <p:spPr>
          <a:xfrm>
            <a:off x="4928634" y="1483751"/>
            <a:ext cx="1253869" cy="646331"/>
          </a:xfrm>
          <a:prstGeom prst="rect">
            <a:avLst/>
          </a:prstGeom>
          <a:noFill/>
        </p:spPr>
        <p:txBody>
          <a:bodyPr wrap="none" rtlCol="0">
            <a:spAutoFit/>
          </a:bodyPr>
          <a:lstStyle/>
          <a:p>
            <a:r>
              <a:rPr lang="en-US" dirty="0">
                <a:latin typeface="Comic Sans MS" panose="030F0702030302020204" pitchFamily="66" charset="0"/>
              </a:rPr>
              <a:t>Brown (1) </a:t>
            </a:r>
          </a:p>
          <a:p>
            <a:r>
              <a:rPr lang="en-US" dirty="0">
                <a:latin typeface="Comic Sans MS" panose="030F0702030302020204" pitchFamily="66" charset="0"/>
              </a:rPr>
              <a:t>Ring</a:t>
            </a:r>
          </a:p>
        </p:txBody>
      </p:sp>
      <p:sp>
        <p:nvSpPr>
          <p:cNvPr id="17" name="TextBox 16"/>
          <p:cNvSpPr txBox="1"/>
          <p:nvPr/>
        </p:nvSpPr>
        <p:spPr>
          <a:xfrm>
            <a:off x="6404045" y="2850703"/>
            <a:ext cx="1824538" cy="369332"/>
          </a:xfrm>
          <a:prstGeom prst="rect">
            <a:avLst/>
          </a:prstGeom>
          <a:noFill/>
        </p:spPr>
        <p:txBody>
          <a:bodyPr wrap="none" rtlCol="0">
            <a:spAutoFit/>
          </a:bodyPr>
          <a:lstStyle/>
          <a:p>
            <a:r>
              <a:rPr lang="en-US" dirty="0" smtClean="0"/>
              <a:t>1      0      0  Ohms</a:t>
            </a:r>
            <a:endParaRPr lang="en-US" dirty="0"/>
          </a:p>
        </p:txBody>
      </p:sp>
    </p:spTree>
    <p:extLst>
      <p:ext uri="{BB962C8B-B14F-4D97-AF65-F5344CB8AC3E}">
        <p14:creationId xmlns:p14="http://schemas.microsoft.com/office/powerpoint/2010/main" val="1781516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is my resistance?</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25</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8" name="Rounded Rectangle 7"/>
          <p:cNvSpPr/>
          <p:nvPr/>
        </p:nvSpPr>
        <p:spPr>
          <a:xfrm>
            <a:off x="1390650" y="2141160"/>
            <a:ext cx="1217614" cy="4572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38237" y="206496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608264" y="206496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a:endCxn id="11" idx="1"/>
          </p:cNvCxnSpPr>
          <p:nvPr/>
        </p:nvCxnSpPr>
        <p:spPr>
          <a:xfrm>
            <a:off x="781050" y="2369760"/>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884489" y="2348745"/>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233486" y="2064960"/>
            <a:ext cx="85725" cy="60204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flipH="1">
            <a:off x="1528672" y="2141160"/>
            <a:ext cx="77861" cy="457200"/>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1726205" y="2141160"/>
            <a:ext cx="77861" cy="457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03513" y="2072520"/>
            <a:ext cx="85725" cy="6020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1447799" y="3227010"/>
            <a:ext cx="1217614" cy="4572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1195386" y="315081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2665413" y="315081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endCxn id="26" idx="1"/>
          </p:cNvCxnSpPr>
          <p:nvPr/>
        </p:nvCxnSpPr>
        <p:spPr>
          <a:xfrm>
            <a:off x="838199" y="3455610"/>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941638" y="3434595"/>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1290635" y="3150810"/>
            <a:ext cx="85725" cy="60204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Rectangle 30"/>
          <p:cNvSpPr/>
          <p:nvPr/>
        </p:nvSpPr>
        <p:spPr>
          <a:xfrm flipH="1">
            <a:off x="1585821" y="3227010"/>
            <a:ext cx="77861" cy="45720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32" name="Rectangle 31"/>
          <p:cNvSpPr/>
          <p:nvPr/>
        </p:nvSpPr>
        <p:spPr>
          <a:xfrm flipH="1">
            <a:off x="1783354" y="3227010"/>
            <a:ext cx="77861" cy="4572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760662" y="3158370"/>
            <a:ext cx="85725" cy="6020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1485899" y="4328963"/>
            <a:ext cx="1217614" cy="4572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1233486" y="4252763"/>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2703513" y="4252763"/>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endCxn id="35" idx="1"/>
          </p:cNvCxnSpPr>
          <p:nvPr/>
        </p:nvCxnSpPr>
        <p:spPr>
          <a:xfrm>
            <a:off x="876299" y="4557563"/>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979738" y="4536548"/>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328735" y="4252763"/>
            <a:ext cx="85725" cy="60204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flipH="1">
            <a:off x="1623921" y="4328963"/>
            <a:ext cx="77861" cy="4572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1821454" y="4328963"/>
            <a:ext cx="77861" cy="457200"/>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798762" y="4260323"/>
            <a:ext cx="85725" cy="602040"/>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1509711" y="5493960"/>
            <a:ext cx="1217614" cy="4572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1257298" y="541776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2727325" y="5417760"/>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a:endCxn id="44" idx="1"/>
          </p:cNvCxnSpPr>
          <p:nvPr/>
        </p:nvCxnSpPr>
        <p:spPr>
          <a:xfrm>
            <a:off x="900111" y="5722560"/>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03550" y="5701545"/>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1352547" y="5417760"/>
            <a:ext cx="85725" cy="60204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flipH="1">
            <a:off x="1647733" y="5493960"/>
            <a:ext cx="77861" cy="457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flipH="1">
            <a:off x="1845266" y="5493960"/>
            <a:ext cx="77861" cy="45720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51" name="Rectangle 50"/>
          <p:cNvSpPr/>
          <p:nvPr/>
        </p:nvSpPr>
        <p:spPr>
          <a:xfrm>
            <a:off x="2822574" y="5425320"/>
            <a:ext cx="85725" cy="6020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5214936" y="4008743"/>
            <a:ext cx="1217614" cy="4572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a:off x="4962523" y="3932543"/>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6432550" y="3932543"/>
            <a:ext cx="276225" cy="609600"/>
          </a:xfrm>
          <a:prstGeom prst="round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endCxn id="53" idx="1"/>
          </p:cNvCxnSpPr>
          <p:nvPr/>
        </p:nvCxnSpPr>
        <p:spPr>
          <a:xfrm>
            <a:off x="4605336" y="4237343"/>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08775" y="4216328"/>
            <a:ext cx="357187"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057772" y="3932543"/>
            <a:ext cx="85725" cy="60204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flipH="1">
            <a:off x="5352958" y="4008743"/>
            <a:ext cx="77861" cy="457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flipH="1">
            <a:off x="5550491" y="4008743"/>
            <a:ext cx="77861" cy="45720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sp>
        <p:nvSpPr>
          <p:cNvPr id="60" name="Rectangle 59"/>
          <p:cNvSpPr/>
          <p:nvPr/>
        </p:nvSpPr>
        <p:spPr>
          <a:xfrm>
            <a:off x="6527799" y="3940103"/>
            <a:ext cx="85725" cy="6020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712930" y="3227010"/>
            <a:ext cx="1314784" cy="646331"/>
          </a:xfrm>
          <a:prstGeom prst="rect">
            <a:avLst/>
          </a:prstGeom>
          <a:noFill/>
        </p:spPr>
        <p:txBody>
          <a:bodyPr wrap="none" rtlCol="0">
            <a:spAutoFit/>
          </a:bodyPr>
          <a:lstStyle/>
          <a:p>
            <a:r>
              <a:rPr lang="en-US" dirty="0" smtClean="0">
                <a:latin typeface="Comic Sans MS" panose="030F0702030302020204" pitchFamily="66" charset="0"/>
              </a:rPr>
              <a:t>First Digit</a:t>
            </a:r>
          </a:p>
          <a:p>
            <a:endParaRPr lang="en-US" dirty="0">
              <a:latin typeface="Comic Sans MS" panose="030F0702030302020204" pitchFamily="66" charset="0"/>
            </a:endParaRPr>
          </a:p>
        </p:txBody>
      </p:sp>
      <p:sp>
        <p:nvSpPr>
          <p:cNvPr id="62" name="TextBox 61"/>
          <p:cNvSpPr txBox="1"/>
          <p:nvPr/>
        </p:nvSpPr>
        <p:spPr>
          <a:xfrm>
            <a:off x="3900152" y="2598360"/>
            <a:ext cx="1563248" cy="646331"/>
          </a:xfrm>
          <a:prstGeom prst="rect">
            <a:avLst/>
          </a:prstGeom>
          <a:noFill/>
        </p:spPr>
        <p:txBody>
          <a:bodyPr wrap="none" rtlCol="0">
            <a:spAutoFit/>
          </a:bodyPr>
          <a:lstStyle/>
          <a:p>
            <a:r>
              <a:rPr lang="en-US" dirty="0" smtClean="0">
                <a:latin typeface="Comic Sans MS" panose="030F0702030302020204" pitchFamily="66" charset="0"/>
              </a:rPr>
              <a:t>Second Digit</a:t>
            </a:r>
          </a:p>
          <a:p>
            <a:endParaRPr lang="en-US" dirty="0">
              <a:latin typeface="Comic Sans MS" panose="030F0702030302020204" pitchFamily="66" charset="0"/>
            </a:endParaRPr>
          </a:p>
        </p:txBody>
      </p:sp>
      <p:sp>
        <p:nvSpPr>
          <p:cNvPr id="63" name="TextBox 62"/>
          <p:cNvSpPr txBox="1"/>
          <p:nvPr/>
        </p:nvSpPr>
        <p:spPr>
          <a:xfrm>
            <a:off x="5749692" y="3095029"/>
            <a:ext cx="1231427" cy="646331"/>
          </a:xfrm>
          <a:prstGeom prst="rect">
            <a:avLst/>
          </a:prstGeom>
          <a:noFill/>
        </p:spPr>
        <p:txBody>
          <a:bodyPr wrap="none" rtlCol="0">
            <a:spAutoFit/>
          </a:bodyPr>
          <a:lstStyle/>
          <a:p>
            <a:r>
              <a:rPr lang="en-US" dirty="0" smtClean="0">
                <a:latin typeface="Comic Sans MS" panose="030F0702030302020204" pitchFamily="66" charset="0"/>
              </a:rPr>
              <a:t>Multiplier</a:t>
            </a:r>
          </a:p>
          <a:p>
            <a:endParaRPr lang="en-US" dirty="0">
              <a:latin typeface="Comic Sans MS" panose="030F0702030302020204" pitchFamily="66" charset="0"/>
            </a:endParaRPr>
          </a:p>
        </p:txBody>
      </p:sp>
      <p:cxnSp>
        <p:nvCxnSpPr>
          <p:cNvPr id="22" name="Straight Arrow Connector 21"/>
          <p:cNvCxnSpPr>
            <a:endCxn id="53" idx="0"/>
          </p:cNvCxnSpPr>
          <p:nvPr/>
        </p:nvCxnSpPr>
        <p:spPr>
          <a:xfrm>
            <a:off x="4681776" y="3550176"/>
            <a:ext cx="418860" cy="3823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76" name="Straight Arrow Connector 3075"/>
          <p:cNvCxnSpPr/>
          <p:nvPr/>
        </p:nvCxnSpPr>
        <p:spPr>
          <a:xfrm>
            <a:off x="5057772" y="3019425"/>
            <a:ext cx="295186" cy="9893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78" name="Straight Arrow Connector 3077"/>
          <p:cNvCxnSpPr>
            <a:stCxn id="63" idx="1"/>
            <a:endCxn id="59" idx="0"/>
          </p:cNvCxnSpPr>
          <p:nvPr/>
        </p:nvCxnSpPr>
        <p:spPr>
          <a:xfrm flipH="1">
            <a:off x="5589421" y="3418195"/>
            <a:ext cx="160271" cy="5905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954947" y="5055214"/>
            <a:ext cx="1247457" cy="646331"/>
          </a:xfrm>
          <a:prstGeom prst="rect">
            <a:avLst/>
          </a:prstGeom>
          <a:noFill/>
        </p:spPr>
        <p:txBody>
          <a:bodyPr wrap="none" rtlCol="0">
            <a:spAutoFit/>
          </a:bodyPr>
          <a:lstStyle/>
          <a:p>
            <a:r>
              <a:rPr lang="en-US" dirty="0" smtClean="0">
                <a:latin typeface="Comic Sans MS" panose="030F0702030302020204" pitchFamily="66" charset="0"/>
              </a:rPr>
              <a:t>Tolerance</a:t>
            </a:r>
          </a:p>
          <a:p>
            <a:endParaRPr lang="en-US" dirty="0">
              <a:latin typeface="Comic Sans MS" panose="030F0702030302020204" pitchFamily="66" charset="0"/>
            </a:endParaRPr>
          </a:p>
        </p:txBody>
      </p:sp>
      <p:cxnSp>
        <p:nvCxnSpPr>
          <p:cNvPr id="3081" name="Elbow Connector 3080"/>
          <p:cNvCxnSpPr>
            <a:stCxn id="72" idx="0"/>
            <a:endCxn id="60" idx="2"/>
          </p:cNvCxnSpPr>
          <p:nvPr/>
        </p:nvCxnSpPr>
        <p:spPr>
          <a:xfrm rot="16200000" flipV="1">
            <a:off x="6318134" y="4794672"/>
            <a:ext cx="513071" cy="8014"/>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pic>
        <p:nvPicPr>
          <p:cNvPr id="30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3" y="5203447"/>
            <a:ext cx="12287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72" y="2593598"/>
            <a:ext cx="12287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9136" y="2012037"/>
            <a:ext cx="481222" cy="707886"/>
          </a:xfrm>
          <a:prstGeom prst="rect">
            <a:avLst/>
          </a:prstGeom>
          <a:noFill/>
        </p:spPr>
        <p:txBody>
          <a:bodyPr wrap="none" rtlCol="0">
            <a:spAutoFit/>
          </a:bodyPr>
          <a:lstStyle/>
          <a:p>
            <a:r>
              <a:rPr lang="en-US" sz="4000" dirty="0" smtClean="0"/>
              <a:t>A</a:t>
            </a:r>
            <a:endParaRPr lang="en-US" sz="4000" dirty="0"/>
          </a:p>
        </p:txBody>
      </p:sp>
      <p:sp>
        <p:nvSpPr>
          <p:cNvPr id="64" name="TextBox 63"/>
          <p:cNvSpPr txBox="1"/>
          <p:nvPr/>
        </p:nvSpPr>
        <p:spPr>
          <a:xfrm>
            <a:off x="176926" y="3165455"/>
            <a:ext cx="481222" cy="707886"/>
          </a:xfrm>
          <a:prstGeom prst="rect">
            <a:avLst/>
          </a:prstGeom>
          <a:noFill/>
        </p:spPr>
        <p:txBody>
          <a:bodyPr wrap="none" rtlCol="0">
            <a:spAutoFit/>
          </a:bodyPr>
          <a:lstStyle/>
          <a:p>
            <a:r>
              <a:rPr lang="en-US" sz="4000" dirty="0" smtClean="0"/>
              <a:t>B</a:t>
            </a:r>
            <a:endParaRPr lang="en-US" sz="4000" dirty="0"/>
          </a:p>
        </p:txBody>
      </p:sp>
      <p:sp>
        <p:nvSpPr>
          <p:cNvPr id="65" name="TextBox 64"/>
          <p:cNvSpPr txBox="1"/>
          <p:nvPr/>
        </p:nvSpPr>
        <p:spPr>
          <a:xfrm>
            <a:off x="146078" y="4241123"/>
            <a:ext cx="458780" cy="707886"/>
          </a:xfrm>
          <a:prstGeom prst="rect">
            <a:avLst/>
          </a:prstGeom>
          <a:noFill/>
        </p:spPr>
        <p:txBody>
          <a:bodyPr wrap="none" rtlCol="0">
            <a:spAutoFit/>
          </a:bodyPr>
          <a:lstStyle/>
          <a:p>
            <a:r>
              <a:rPr lang="en-US" sz="4000" dirty="0" smtClean="0"/>
              <a:t>C</a:t>
            </a:r>
            <a:endParaRPr lang="en-US" sz="4000" dirty="0"/>
          </a:p>
        </p:txBody>
      </p:sp>
      <p:sp>
        <p:nvSpPr>
          <p:cNvPr id="66" name="TextBox 65"/>
          <p:cNvSpPr txBox="1"/>
          <p:nvPr/>
        </p:nvSpPr>
        <p:spPr>
          <a:xfrm>
            <a:off x="241147" y="5384066"/>
            <a:ext cx="500458" cy="707886"/>
          </a:xfrm>
          <a:prstGeom prst="rect">
            <a:avLst/>
          </a:prstGeom>
          <a:noFill/>
        </p:spPr>
        <p:txBody>
          <a:bodyPr wrap="none" rtlCol="0">
            <a:spAutoFit/>
          </a:bodyPr>
          <a:lstStyle/>
          <a:p>
            <a:r>
              <a:rPr lang="en-US" sz="4000" dirty="0"/>
              <a:t>D</a:t>
            </a:r>
          </a:p>
        </p:txBody>
      </p:sp>
    </p:spTree>
    <p:extLst>
      <p:ext uri="{BB962C8B-B14F-4D97-AF65-F5344CB8AC3E}">
        <p14:creationId xmlns:p14="http://schemas.microsoft.com/office/powerpoint/2010/main" val="1165593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7"/>
            <a:ext cx="6163265" cy="1585694"/>
          </a:xfrm>
        </p:spPr>
        <p:txBody>
          <a:bodyPr/>
          <a:lstStyle/>
          <a:p>
            <a:r>
              <a:rPr lang="en-US" dirty="0" smtClean="0"/>
              <a:t>I am “Push for On” switch</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26</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5" descr="C:\Users\pbhatter\Desktop\Archive\IOT\Arduino\Workshop material\L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352" y="2296915"/>
            <a:ext cx="4039057" cy="40390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7051" y="1985538"/>
            <a:ext cx="3927301" cy="1754326"/>
          </a:xfrm>
          <a:prstGeom prst="rect">
            <a:avLst/>
          </a:prstGeom>
        </p:spPr>
        <p:txBody>
          <a:bodyPr wrap="square">
            <a:spAutoFit/>
          </a:bodyPr>
          <a:lstStyle/>
          <a:p>
            <a:r>
              <a:rPr lang="en-US" dirty="0" smtClean="0">
                <a:latin typeface="Comic Sans MS" panose="030F0702030302020204" pitchFamily="66" charset="0"/>
              </a:rPr>
              <a:t>&gt; I let current pass when you press me.</a:t>
            </a:r>
          </a:p>
          <a:p>
            <a:endParaRPr lang="en-US" dirty="0" smtClean="0">
              <a:latin typeface="Comic Sans MS" panose="030F0702030302020204" pitchFamily="66" charset="0"/>
            </a:endParaRPr>
          </a:p>
          <a:p>
            <a:r>
              <a:rPr lang="en-US" dirty="0" smtClean="0">
                <a:latin typeface="Comic Sans MS" panose="030F0702030302020204" pitchFamily="66" charset="0"/>
              </a:rPr>
              <a:t>&gt; I do not let any current to flow when I am left alone. </a:t>
            </a:r>
            <a:endParaRPr lang="en-US" dirty="0">
              <a:latin typeface="Comic Sans MS" panose="030F0702030302020204" pitchFamily="66" charset="0"/>
            </a:endParaRPr>
          </a:p>
          <a:p>
            <a:endParaRPr lang="en-US" dirty="0"/>
          </a:p>
        </p:txBody>
      </p:sp>
    </p:spTree>
    <p:extLst>
      <p:ext uri="{BB962C8B-B14F-4D97-AF65-F5344CB8AC3E}">
        <p14:creationId xmlns:p14="http://schemas.microsoft.com/office/powerpoint/2010/main" val="4248673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7"/>
            <a:ext cx="6163265" cy="1585694"/>
          </a:xfrm>
        </p:spPr>
        <p:txBody>
          <a:bodyPr/>
          <a:lstStyle/>
          <a:p>
            <a:r>
              <a:rPr lang="en-US" dirty="0" smtClean="0"/>
              <a:t>I am Push Button Latch</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27</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5" descr="C:\Users\pbhatter\Desktop\Archive\IOT\Arduino\Workshop material\LAT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352" y="2296915"/>
            <a:ext cx="4039057" cy="40390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7051" y="1985538"/>
            <a:ext cx="3927301" cy="1754326"/>
          </a:xfrm>
          <a:prstGeom prst="rect">
            <a:avLst/>
          </a:prstGeom>
        </p:spPr>
        <p:txBody>
          <a:bodyPr wrap="square">
            <a:spAutoFit/>
          </a:bodyPr>
          <a:lstStyle/>
          <a:p>
            <a:r>
              <a:rPr lang="en-US" dirty="0" smtClean="0">
                <a:latin typeface="Comic Sans MS" panose="030F0702030302020204" pitchFamily="66" charset="0"/>
              </a:rPr>
              <a:t>&gt; Press me to close the circuit (“On”)</a:t>
            </a:r>
          </a:p>
          <a:p>
            <a:pPr marL="285750" indent="-285750">
              <a:buFont typeface="Wingdings"/>
              <a:buChar char="Ø"/>
            </a:pPr>
            <a:endParaRPr lang="en-US" dirty="0" smtClean="0">
              <a:latin typeface="Comic Sans MS" panose="030F0702030302020204" pitchFamily="66" charset="0"/>
            </a:endParaRPr>
          </a:p>
          <a:p>
            <a:r>
              <a:rPr lang="en-US" dirty="0" smtClean="0">
                <a:latin typeface="Comic Sans MS" panose="030F0702030302020204" pitchFamily="66" charset="0"/>
              </a:rPr>
              <a:t>&gt; Press again to open the circuit</a:t>
            </a:r>
          </a:p>
          <a:p>
            <a:r>
              <a:rPr lang="en-US" dirty="0" smtClean="0">
                <a:latin typeface="Comic Sans MS" panose="030F0702030302020204" pitchFamily="66" charset="0"/>
              </a:rPr>
              <a:t>(“Off”)</a:t>
            </a:r>
          </a:p>
          <a:p>
            <a:endParaRPr lang="en-US" dirty="0">
              <a:latin typeface="Comic Sans MS" panose="030F0702030302020204" pitchFamily="66" charset="0"/>
            </a:endParaRPr>
          </a:p>
        </p:txBody>
      </p:sp>
    </p:spTree>
    <p:extLst>
      <p:ext uri="{BB962C8B-B14F-4D97-AF65-F5344CB8AC3E}">
        <p14:creationId xmlns:p14="http://schemas.microsoft.com/office/powerpoint/2010/main" val="1463058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am wire</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28</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Rectangle 4"/>
          <p:cNvSpPr/>
          <p:nvPr/>
        </p:nvSpPr>
        <p:spPr>
          <a:xfrm>
            <a:off x="167051" y="1985538"/>
            <a:ext cx="5292053" cy="4247317"/>
          </a:xfrm>
          <a:prstGeom prst="rect">
            <a:avLst/>
          </a:prstGeom>
        </p:spPr>
        <p:txBody>
          <a:bodyPr wrap="square">
            <a:spAutoFit/>
          </a:bodyPr>
          <a:lstStyle/>
          <a:p>
            <a:r>
              <a:rPr lang="en-US" dirty="0" smtClean="0">
                <a:latin typeface="Comic Sans MS" panose="030F0702030302020204" pitchFamily="66" charset="0"/>
              </a:rPr>
              <a:t>&gt; I am the pipe thru which electrons flow from one component to another.</a:t>
            </a:r>
          </a:p>
          <a:p>
            <a:endParaRPr lang="en-US" dirty="0" smtClean="0">
              <a:latin typeface="Comic Sans MS" panose="030F0702030302020204" pitchFamily="66" charset="0"/>
            </a:endParaRPr>
          </a:p>
          <a:p>
            <a:r>
              <a:rPr lang="en-US" dirty="0" smtClean="0">
                <a:latin typeface="Comic Sans MS" panose="030F0702030302020204" pitchFamily="66" charset="0"/>
              </a:rPr>
              <a:t>&gt; I do not change the flow/ offer resistance. </a:t>
            </a:r>
          </a:p>
          <a:p>
            <a:endParaRPr lang="en-US" dirty="0" smtClean="0">
              <a:latin typeface="Comic Sans MS" panose="030F0702030302020204" pitchFamily="66" charset="0"/>
            </a:endParaRPr>
          </a:p>
          <a:p>
            <a:r>
              <a:rPr lang="en-US" dirty="0" smtClean="0">
                <a:latin typeface="Comic Sans MS" panose="030F0702030302020204" pitchFamily="66" charset="0"/>
              </a:rPr>
              <a:t>&gt; What ever voltage is one end, it gets transferred to the other end.</a:t>
            </a:r>
          </a:p>
          <a:p>
            <a:endParaRPr lang="en-US" dirty="0">
              <a:latin typeface="Comic Sans MS" panose="030F0702030302020204" pitchFamily="66" charset="0"/>
            </a:endParaRPr>
          </a:p>
          <a:p>
            <a:r>
              <a:rPr lang="en-US" dirty="0" smtClean="0">
                <a:latin typeface="Comic Sans MS" panose="030F0702030302020204" pitchFamily="66" charset="0"/>
              </a:rPr>
              <a:t>&gt; Color of the insulation does not change what I do!</a:t>
            </a:r>
          </a:p>
          <a:p>
            <a:endParaRPr lang="en-US" dirty="0">
              <a:latin typeface="Comic Sans MS" panose="030F0702030302020204" pitchFamily="66" charset="0"/>
            </a:endParaRPr>
          </a:p>
          <a:p>
            <a:r>
              <a:rPr lang="en-US" dirty="0" smtClean="0">
                <a:latin typeface="Comic Sans MS" panose="030F0702030302020204" pitchFamily="66" charset="0"/>
              </a:rPr>
              <a:t>&gt; Color can help identifying what signal I have, if you follow convention. For example, red color in usually the +</a:t>
            </a:r>
            <a:r>
              <a:rPr lang="en-US" dirty="0" err="1" smtClean="0">
                <a:latin typeface="Comic Sans MS" panose="030F0702030302020204" pitchFamily="66" charset="0"/>
              </a:rPr>
              <a:t>ve</a:t>
            </a:r>
            <a:r>
              <a:rPr lang="en-US" dirty="0" smtClean="0">
                <a:latin typeface="Comic Sans MS" panose="030F0702030302020204" pitchFamily="66" charset="0"/>
              </a:rPr>
              <a:t> voltage while black is Ground.</a:t>
            </a:r>
            <a:endParaRPr lang="en-US" dirty="0">
              <a:latin typeface="Comic Sans MS" panose="030F0702030302020204" pitchFamily="66" charset="0"/>
            </a:endParaRPr>
          </a:p>
          <a:p>
            <a:endParaRPr lang="en-US" dirty="0"/>
          </a:p>
        </p:txBody>
      </p:sp>
      <p:pic>
        <p:nvPicPr>
          <p:cNvPr id="6" name="Picture 5"/>
          <p:cNvPicPr>
            <a:picLocks noChangeAspect="1"/>
          </p:cNvPicPr>
          <p:nvPr/>
        </p:nvPicPr>
        <p:blipFill>
          <a:blip r:embed="rId2">
            <a:lum/>
            <a:alphaModFix/>
          </a:blip>
          <a:srcRect/>
          <a:stretch>
            <a:fillRect/>
          </a:stretch>
        </p:blipFill>
        <p:spPr>
          <a:xfrm>
            <a:off x="5322627" y="1665025"/>
            <a:ext cx="3821373" cy="3206161"/>
          </a:xfrm>
          <a:prstGeom prst="rect">
            <a:avLst/>
          </a:prstGeom>
          <a:noFill/>
          <a:ln>
            <a:noFill/>
          </a:ln>
        </p:spPr>
      </p:pic>
    </p:spTree>
    <p:extLst>
      <p:ext uri="{BB962C8B-B14F-4D97-AF65-F5344CB8AC3E}">
        <p14:creationId xmlns:p14="http://schemas.microsoft.com/office/powerpoint/2010/main" val="24807871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78" y="1543760"/>
            <a:ext cx="6199187" cy="4640263"/>
          </a:xfrm>
          <a:prstGeom prst="rect">
            <a:avLst/>
          </a:prstGeom>
          <a:solidFill>
            <a:schemeClr val="bg2">
              <a:lumMod val="75000"/>
              <a:alpha val="0"/>
            </a:schemeClr>
          </a:solidFill>
          <a:ln>
            <a:noFill/>
          </a:ln>
        </p:spPr>
      </p:pic>
      <p:sp>
        <p:nvSpPr>
          <p:cNvPr id="2" name="Title 1"/>
          <p:cNvSpPr>
            <a:spLocks noGrp="1"/>
          </p:cNvSpPr>
          <p:nvPr>
            <p:ph type="title"/>
          </p:nvPr>
        </p:nvSpPr>
        <p:spPr/>
        <p:txBody>
          <a:bodyPr/>
          <a:lstStyle/>
          <a:p>
            <a:r>
              <a:rPr lang="en-US" dirty="0" smtClean="0"/>
              <a:t>I am Breadboard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29</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9" name="Rounded Rectangle 8"/>
          <p:cNvSpPr/>
          <p:nvPr/>
        </p:nvSpPr>
        <p:spPr>
          <a:xfrm flipH="1">
            <a:off x="6027586" y="2702130"/>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4" name="Rounded Rectangle 13"/>
          <p:cNvSpPr/>
          <p:nvPr/>
        </p:nvSpPr>
        <p:spPr>
          <a:xfrm flipH="1">
            <a:off x="6031973" y="3980470"/>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5" name="Rounded Rectangle 14"/>
          <p:cNvSpPr/>
          <p:nvPr/>
        </p:nvSpPr>
        <p:spPr>
          <a:xfrm flipH="1">
            <a:off x="5474691" y="3980470"/>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Rounded Rectangle 15"/>
          <p:cNvSpPr/>
          <p:nvPr/>
        </p:nvSpPr>
        <p:spPr>
          <a:xfrm flipH="1">
            <a:off x="5827419" y="2702004"/>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7" name="Rounded Rectangle 16"/>
          <p:cNvSpPr/>
          <p:nvPr/>
        </p:nvSpPr>
        <p:spPr>
          <a:xfrm flipH="1">
            <a:off x="5639844" y="3971444"/>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Rounded Rectangle 17"/>
          <p:cNvSpPr/>
          <p:nvPr/>
        </p:nvSpPr>
        <p:spPr>
          <a:xfrm flipH="1">
            <a:off x="5641062" y="2702004"/>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Rounded Rectangle 18"/>
          <p:cNvSpPr/>
          <p:nvPr/>
        </p:nvSpPr>
        <p:spPr>
          <a:xfrm flipH="1">
            <a:off x="5827419" y="3971444"/>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0" name="Rounded Rectangle 19"/>
          <p:cNvSpPr/>
          <p:nvPr/>
        </p:nvSpPr>
        <p:spPr>
          <a:xfrm flipH="1">
            <a:off x="5474691" y="2702130"/>
            <a:ext cx="134364" cy="860206"/>
          </a:xfrm>
          <a:prstGeom prst="roundRect">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5" name="Rounded Rectangle 24"/>
          <p:cNvSpPr/>
          <p:nvPr/>
        </p:nvSpPr>
        <p:spPr>
          <a:xfrm flipH="1">
            <a:off x="836889" y="2060502"/>
            <a:ext cx="5190697" cy="126381"/>
          </a:xfrm>
          <a:prstGeom prst="roundRect">
            <a:avLst/>
          </a:prstGeom>
          <a:no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6" name="Rounded Rectangle 25"/>
          <p:cNvSpPr/>
          <p:nvPr/>
        </p:nvSpPr>
        <p:spPr>
          <a:xfrm flipH="1">
            <a:off x="836887" y="2246436"/>
            <a:ext cx="5190697" cy="126381"/>
          </a:xfrm>
          <a:prstGeom prst="roundRect">
            <a:avLst>
              <a:gd name="adj" fmla="val 23215"/>
            </a:avLst>
          </a:prstGeom>
          <a:noFill/>
          <a:ln w="28575">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791" y="1417639"/>
            <a:ext cx="1005218" cy="4082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a:xfrm>
            <a:off x="8093122" y="2372817"/>
            <a:ext cx="27296" cy="260861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915701" y="2372817"/>
            <a:ext cx="19106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877031" y="3132107"/>
            <a:ext cx="19106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883855" y="3695703"/>
            <a:ext cx="19106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877032" y="4395104"/>
            <a:ext cx="19106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29349" y="4963617"/>
            <a:ext cx="19106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019800" y="1417639"/>
            <a:ext cx="1249991" cy="12843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9" idx="2"/>
          </p:cNvCxnSpPr>
          <p:nvPr/>
        </p:nvCxnSpPr>
        <p:spPr>
          <a:xfrm>
            <a:off x="6094768" y="3562336"/>
            <a:ext cx="1175023" cy="19377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5681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gadgets ….</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3</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1028" name="Picture 4" descr="http://i.i.cbsi.com/cnwk.1d/i/tim/2013/04/02/nike_fuelband_610x3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81" y="4097122"/>
            <a:ext cx="4347411" cy="2259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i.cbsi.com/cnwk.1d/i/tim2/2013/10/09/Fitbit_Force_35828458_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97" y="1551182"/>
            <a:ext cx="3282915" cy="234510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62" y="1466321"/>
            <a:ext cx="395287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0844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pbhatter\Pictures\OLYMPUS Viewer 3\2014_04_19\P4190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Go build !</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30</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TextBox 4"/>
          <p:cNvSpPr txBox="1"/>
          <p:nvPr/>
        </p:nvSpPr>
        <p:spPr>
          <a:xfrm>
            <a:off x="34547" y="559559"/>
            <a:ext cx="9195146" cy="923330"/>
          </a:xfrm>
          <a:prstGeom prst="rect">
            <a:avLst/>
          </a:prstGeom>
          <a:noFill/>
        </p:spPr>
        <p:txBody>
          <a:bodyPr wrap="none" rtlCol="0">
            <a:spAutoFit/>
          </a:bodyPr>
          <a:lstStyle/>
          <a:p>
            <a:r>
              <a:rPr lang="en-US" sz="5400" dirty="0" smtClean="0">
                <a:solidFill>
                  <a:schemeClr val="bg1"/>
                </a:solidFill>
                <a:latin typeface="Comic Sans MS" panose="030F0702030302020204" pitchFamily="66" charset="0"/>
              </a:rPr>
              <a:t>Under the breadboard hood</a:t>
            </a:r>
            <a:endParaRPr lang="en-US" dirty="0"/>
          </a:p>
        </p:txBody>
      </p:sp>
      <p:sp>
        <p:nvSpPr>
          <p:cNvPr id="8" name="TextBox 7"/>
          <p:cNvSpPr txBox="1"/>
          <p:nvPr/>
        </p:nvSpPr>
        <p:spPr>
          <a:xfrm>
            <a:off x="7605688" y="4123929"/>
            <a:ext cx="1542410" cy="523220"/>
          </a:xfrm>
          <a:prstGeom prst="rect">
            <a:avLst/>
          </a:prstGeom>
          <a:noFill/>
        </p:spPr>
        <p:txBody>
          <a:bodyPr wrap="none" rtlCol="0">
            <a:spAutoFit/>
          </a:bodyPr>
          <a:lstStyle/>
          <a:p>
            <a:r>
              <a:rPr lang="en-US" sz="2800" dirty="0" smtClean="0">
                <a:solidFill>
                  <a:srgbClr val="FF0000"/>
                </a:solidFill>
                <a:latin typeface="Comic Sans MS" panose="030F0702030302020204" pitchFamily="66" charset="0"/>
              </a:rPr>
              <a:t>Long leg</a:t>
            </a:r>
            <a:endParaRPr lang="en-US" sz="2800" dirty="0">
              <a:solidFill>
                <a:srgbClr val="FF0000"/>
              </a:solidFill>
            </a:endParaRPr>
          </a:p>
        </p:txBody>
      </p:sp>
      <p:cxnSp>
        <p:nvCxnSpPr>
          <p:cNvPr id="7" name="Straight Arrow Connector 6"/>
          <p:cNvCxnSpPr/>
          <p:nvPr/>
        </p:nvCxnSpPr>
        <p:spPr>
          <a:xfrm flipH="1" flipV="1">
            <a:off x="6426679" y="4123929"/>
            <a:ext cx="1179009" cy="26160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856096" y="2934269"/>
            <a:ext cx="4697104" cy="68238"/>
          </a:xfrm>
          <a:prstGeom prst="line">
            <a:avLst/>
          </a:prstGeom>
          <a:ln w="571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008496" y="3086669"/>
            <a:ext cx="4697104" cy="68238"/>
          </a:xfrm>
          <a:prstGeom prst="line">
            <a:avLst/>
          </a:prstGeom>
          <a:ln w="571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358793" y="3534770"/>
            <a:ext cx="0" cy="850769"/>
          </a:xfrm>
          <a:prstGeom prst="line">
            <a:avLst/>
          </a:prstGeom>
          <a:ln w="5715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280393" y="4765342"/>
            <a:ext cx="0" cy="850769"/>
          </a:xfrm>
          <a:prstGeom prst="line">
            <a:avLst/>
          </a:prstGeom>
          <a:ln w="57150">
            <a:solidFill>
              <a:srgbClr val="FF00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3379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306779" cy="939307"/>
          </a:xfrm>
        </p:spPr>
        <p:txBody>
          <a:bodyPr/>
          <a:lstStyle/>
          <a:p>
            <a:r>
              <a:rPr lang="en-US" dirty="0" smtClean="0"/>
              <a:t>The circuit diagram</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31</a:t>
            </a:fld>
            <a:endParaRPr lang="en-US" dirty="0"/>
          </a:p>
        </p:txBody>
      </p:sp>
      <p:sp>
        <p:nvSpPr>
          <p:cNvPr id="4" name="Footer Placeholder 3"/>
          <p:cNvSpPr>
            <a:spLocks noGrp="1"/>
          </p:cNvSpPr>
          <p:nvPr>
            <p:ph type="ftr" sz="quarter" idx="11"/>
          </p:nvPr>
        </p:nvSpPr>
        <p:spPr/>
        <p:txBody>
          <a:bodyPr/>
          <a:lstStyle/>
          <a:p>
            <a:pPr algn="ctr"/>
            <a:endParaRPr lang="en-US" dirty="0"/>
          </a:p>
        </p:txBody>
      </p:sp>
      <p:cxnSp>
        <p:nvCxnSpPr>
          <p:cNvPr id="6" name="Straight Connector 5"/>
          <p:cNvCxnSpPr/>
          <p:nvPr/>
        </p:nvCxnSpPr>
        <p:spPr>
          <a:xfrm>
            <a:off x="2169994" y="3712191"/>
            <a:ext cx="5111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20119" y="3848669"/>
            <a:ext cx="2183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425592" y="2497540"/>
            <a:ext cx="3709" cy="121465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429301" y="2497540"/>
            <a:ext cx="694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373271" y="2497540"/>
            <a:ext cx="694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230806"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445047"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676633"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67284" y="2402006"/>
            <a:ext cx="77763"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81525" y="2402006"/>
            <a:ext cx="133989"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068170" y="2497540"/>
            <a:ext cx="162636" cy="1364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13111" y="2402006"/>
            <a:ext cx="113731" cy="116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26842" y="2518012"/>
            <a:ext cx="14364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Isosceles Triangle 32"/>
          <p:cNvSpPr/>
          <p:nvPr/>
        </p:nvSpPr>
        <p:spPr>
          <a:xfrm rot="10800000">
            <a:off x="6165945" y="3535979"/>
            <a:ext cx="394648" cy="407016"/>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3" idx="3"/>
          </p:cNvCxnSpPr>
          <p:nvPr/>
        </p:nvCxnSpPr>
        <p:spPr>
          <a:xfrm flipV="1">
            <a:off x="6363269" y="2531660"/>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65944" y="3986213"/>
            <a:ext cx="3872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08227" y="3624359"/>
            <a:ext cx="394138" cy="274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668813" y="3848669"/>
            <a:ext cx="394138" cy="3128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6371487" y="4019329"/>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429301" y="5023648"/>
            <a:ext cx="393027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2425592" y="3914163"/>
            <a:ext cx="7418" cy="11094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93983" y="2286000"/>
            <a:ext cx="407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297621" y="2112579"/>
            <a:ext cx="0" cy="17342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999232" y="3577961"/>
            <a:ext cx="1037463" cy="369332"/>
          </a:xfrm>
          <a:prstGeom prst="rect">
            <a:avLst/>
          </a:prstGeom>
          <a:noFill/>
        </p:spPr>
        <p:txBody>
          <a:bodyPr wrap="none" rtlCol="0">
            <a:spAutoFit/>
          </a:bodyPr>
          <a:lstStyle/>
          <a:p>
            <a:r>
              <a:rPr lang="en-US" dirty="0" smtClean="0">
                <a:latin typeface="Comic Sans MS" panose="030F0702030302020204" pitchFamily="66" charset="0"/>
              </a:rPr>
              <a:t>3.0 Volt</a:t>
            </a:r>
            <a:endParaRPr lang="en-US" dirty="0">
              <a:latin typeface="Comic Sans MS" panose="030F0702030302020204" pitchFamily="66" charset="0"/>
            </a:endParaRPr>
          </a:p>
        </p:txBody>
      </p:sp>
      <p:sp>
        <p:nvSpPr>
          <p:cNvPr id="55" name="TextBox 54"/>
          <p:cNvSpPr txBox="1"/>
          <p:nvPr/>
        </p:nvSpPr>
        <p:spPr>
          <a:xfrm>
            <a:off x="4186666" y="2746893"/>
            <a:ext cx="845103" cy="461665"/>
          </a:xfrm>
          <a:prstGeom prst="rect">
            <a:avLst/>
          </a:prstGeom>
          <a:noFill/>
        </p:spPr>
        <p:txBody>
          <a:bodyPr wrap="none" rtlCol="0">
            <a:spAutoFit/>
          </a:bodyPr>
          <a:lstStyle/>
          <a:p>
            <a:r>
              <a:rPr lang="en-US" dirty="0" smtClean="0">
                <a:latin typeface="Comic Sans MS" panose="030F0702030302020204" pitchFamily="66" charset="0"/>
              </a:rPr>
              <a:t>100 </a:t>
            </a:r>
            <a:r>
              <a:rPr lang="en-US" sz="2400" dirty="0"/>
              <a:t>Ω</a:t>
            </a:r>
            <a:endParaRPr lang="en-US" sz="2400" dirty="0">
              <a:latin typeface="Comic Sans MS" panose="030F0702030302020204" pitchFamily="66" charset="0"/>
            </a:endParaRPr>
          </a:p>
        </p:txBody>
      </p:sp>
      <p:sp>
        <p:nvSpPr>
          <p:cNvPr id="56" name="Rectangle 55"/>
          <p:cNvSpPr/>
          <p:nvPr/>
        </p:nvSpPr>
        <p:spPr>
          <a:xfrm>
            <a:off x="443059" y="5464117"/>
            <a:ext cx="8544910" cy="646331"/>
          </a:xfrm>
          <a:prstGeom prst="rect">
            <a:avLst/>
          </a:prstGeom>
        </p:spPr>
        <p:txBody>
          <a:bodyPr wrap="square">
            <a:spAutoFit/>
          </a:bodyPr>
          <a:lstStyle/>
          <a:p>
            <a:r>
              <a:rPr lang="en-US" sz="3600" dirty="0" smtClean="0">
                <a:latin typeface="Comic Sans MS" panose="030F0702030302020204" pitchFamily="66" charset="0"/>
              </a:rPr>
              <a:t>… in the </a:t>
            </a:r>
            <a:r>
              <a:rPr lang="en-US" sz="3600" dirty="0">
                <a:latin typeface="Comic Sans MS" panose="030F0702030302020204" pitchFamily="66" charset="0"/>
              </a:rPr>
              <a:t>language of the </a:t>
            </a:r>
            <a:r>
              <a:rPr lang="en-US" sz="3600" dirty="0" smtClean="0">
                <a:latin typeface="Comic Sans MS" panose="030F0702030302020204" pitchFamily="66" charset="0"/>
              </a:rPr>
              <a:t>engineers !</a:t>
            </a:r>
            <a:endParaRPr lang="en-US" sz="3600" dirty="0">
              <a:latin typeface="Comic Sans MS" panose="030F0702030302020204" pitchFamily="66" charset="0"/>
            </a:endParaRPr>
          </a:p>
        </p:txBody>
      </p:sp>
      <p:cxnSp>
        <p:nvCxnSpPr>
          <p:cNvPr id="60" name="Straight Arrow Connector 59"/>
          <p:cNvCxnSpPr/>
          <p:nvPr/>
        </p:nvCxnSpPr>
        <p:spPr>
          <a:xfrm>
            <a:off x="5517931" y="2402006"/>
            <a:ext cx="50186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547955" y="2014623"/>
            <a:ext cx="1667636" cy="369332"/>
          </a:xfrm>
          <a:prstGeom prst="rect">
            <a:avLst/>
          </a:prstGeom>
          <a:noFill/>
        </p:spPr>
        <p:txBody>
          <a:bodyPr wrap="none" rtlCol="0">
            <a:spAutoFit/>
          </a:bodyPr>
          <a:lstStyle/>
          <a:p>
            <a:r>
              <a:rPr lang="en-US" dirty="0" smtClean="0"/>
              <a:t>10 </a:t>
            </a:r>
            <a:r>
              <a:rPr lang="en-US" dirty="0" err="1" smtClean="0"/>
              <a:t>milli</a:t>
            </a:r>
            <a:r>
              <a:rPr lang="en-US" dirty="0" smtClean="0"/>
              <a:t> Ampere</a:t>
            </a:r>
            <a:endParaRPr lang="en-US" dirty="0"/>
          </a:p>
        </p:txBody>
      </p:sp>
    </p:spTree>
    <p:extLst>
      <p:ext uri="{BB962C8B-B14F-4D97-AF65-F5344CB8AC3E}">
        <p14:creationId xmlns:p14="http://schemas.microsoft.com/office/powerpoint/2010/main" val="1982366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306779" cy="939307"/>
          </a:xfrm>
        </p:spPr>
        <p:txBody>
          <a:bodyPr/>
          <a:lstStyle/>
          <a:p>
            <a:r>
              <a:rPr lang="en-US" dirty="0" smtClean="0"/>
              <a:t>The circuit diagram</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32</a:t>
            </a:fld>
            <a:endParaRPr lang="en-US" dirty="0"/>
          </a:p>
        </p:txBody>
      </p:sp>
      <p:sp>
        <p:nvSpPr>
          <p:cNvPr id="4" name="Footer Placeholder 3"/>
          <p:cNvSpPr>
            <a:spLocks noGrp="1"/>
          </p:cNvSpPr>
          <p:nvPr>
            <p:ph type="ftr" sz="quarter" idx="11"/>
          </p:nvPr>
        </p:nvSpPr>
        <p:spPr/>
        <p:txBody>
          <a:bodyPr/>
          <a:lstStyle/>
          <a:p>
            <a:pPr algn="ctr"/>
            <a:endParaRPr lang="en-US" dirty="0"/>
          </a:p>
        </p:txBody>
      </p:sp>
      <p:cxnSp>
        <p:nvCxnSpPr>
          <p:cNvPr id="6" name="Straight Connector 5"/>
          <p:cNvCxnSpPr/>
          <p:nvPr/>
        </p:nvCxnSpPr>
        <p:spPr>
          <a:xfrm>
            <a:off x="2169994" y="3712191"/>
            <a:ext cx="5111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20119" y="3848669"/>
            <a:ext cx="2183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425592" y="2497540"/>
            <a:ext cx="3709" cy="121465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429301" y="2497540"/>
            <a:ext cx="694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373271" y="2497540"/>
            <a:ext cx="694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230806"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445047"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676633"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67284" y="2402006"/>
            <a:ext cx="77763"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81525" y="2402006"/>
            <a:ext cx="133989"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068170" y="2497540"/>
            <a:ext cx="162636" cy="1364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13111" y="2402006"/>
            <a:ext cx="113731" cy="116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26842" y="2518012"/>
            <a:ext cx="14364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Isosceles Triangle 32"/>
          <p:cNvSpPr/>
          <p:nvPr/>
        </p:nvSpPr>
        <p:spPr>
          <a:xfrm rot="10800000">
            <a:off x="6165945" y="3535979"/>
            <a:ext cx="394648" cy="407016"/>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3" idx="3"/>
          </p:cNvCxnSpPr>
          <p:nvPr/>
        </p:nvCxnSpPr>
        <p:spPr>
          <a:xfrm flipV="1">
            <a:off x="6363269" y="2531660"/>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65944" y="3986213"/>
            <a:ext cx="3872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08227" y="3624359"/>
            <a:ext cx="394138" cy="274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668813" y="3848669"/>
            <a:ext cx="394138" cy="3128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6371487" y="4019329"/>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429301" y="5023648"/>
            <a:ext cx="393027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2425592" y="3914163"/>
            <a:ext cx="7418" cy="11094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3093983" y="2199290"/>
            <a:ext cx="279288" cy="2607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999232" y="3577961"/>
            <a:ext cx="1037463" cy="369332"/>
          </a:xfrm>
          <a:prstGeom prst="rect">
            <a:avLst/>
          </a:prstGeom>
          <a:noFill/>
        </p:spPr>
        <p:txBody>
          <a:bodyPr wrap="none" rtlCol="0">
            <a:spAutoFit/>
          </a:bodyPr>
          <a:lstStyle/>
          <a:p>
            <a:r>
              <a:rPr lang="en-US" dirty="0" smtClean="0">
                <a:latin typeface="Comic Sans MS" panose="030F0702030302020204" pitchFamily="66" charset="0"/>
              </a:rPr>
              <a:t>3.0 Volt</a:t>
            </a:r>
            <a:endParaRPr lang="en-US" dirty="0">
              <a:latin typeface="Comic Sans MS" panose="030F0702030302020204" pitchFamily="66" charset="0"/>
            </a:endParaRPr>
          </a:p>
        </p:txBody>
      </p:sp>
      <p:sp>
        <p:nvSpPr>
          <p:cNvPr id="55" name="TextBox 54"/>
          <p:cNvSpPr txBox="1"/>
          <p:nvPr/>
        </p:nvSpPr>
        <p:spPr>
          <a:xfrm>
            <a:off x="4186666" y="2746893"/>
            <a:ext cx="845103" cy="461665"/>
          </a:xfrm>
          <a:prstGeom prst="rect">
            <a:avLst/>
          </a:prstGeom>
          <a:noFill/>
        </p:spPr>
        <p:txBody>
          <a:bodyPr wrap="none" rtlCol="0">
            <a:spAutoFit/>
          </a:bodyPr>
          <a:lstStyle/>
          <a:p>
            <a:r>
              <a:rPr lang="en-US" dirty="0" smtClean="0">
                <a:latin typeface="Comic Sans MS" panose="030F0702030302020204" pitchFamily="66" charset="0"/>
              </a:rPr>
              <a:t>100 </a:t>
            </a:r>
            <a:r>
              <a:rPr lang="en-US" sz="2400" dirty="0"/>
              <a:t>Ω</a:t>
            </a:r>
            <a:endParaRPr lang="en-US" sz="2400" dirty="0">
              <a:latin typeface="Comic Sans MS" panose="030F0702030302020204" pitchFamily="66" charset="0"/>
            </a:endParaRPr>
          </a:p>
        </p:txBody>
      </p:sp>
      <p:sp>
        <p:nvSpPr>
          <p:cNvPr id="56" name="Rectangle 55"/>
          <p:cNvSpPr/>
          <p:nvPr/>
        </p:nvSpPr>
        <p:spPr>
          <a:xfrm>
            <a:off x="443059" y="5464117"/>
            <a:ext cx="8544910" cy="646331"/>
          </a:xfrm>
          <a:prstGeom prst="rect">
            <a:avLst/>
          </a:prstGeom>
        </p:spPr>
        <p:txBody>
          <a:bodyPr wrap="square">
            <a:spAutoFit/>
          </a:bodyPr>
          <a:lstStyle/>
          <a:p>
            <a:r>
              <a:rPr lang="en-US" sz="3600" dirty="0" smtClean="0">
                <a:latin typeface="Comic Sans MS" panose="030F0702030302020204" pitchFamily="66" charset="0"/>
              </a:rPr>
              <a:t>… in the </a:t>
            </a:r>
            <a:r>
              <a:rPr lang="en-US" sz="3600" dirty="0">
                <a:latin typeface="Comic Sans MS" panose="030F0702030302020204" pitchFamily="66" charset="0"/>
              </a:rPr>
              <a:t>language of the </a:t>
            </a:r>
            <a:r>
              <a:rPr lang="en-US" sz="3600" dirty="0" smtClean="0">
                <a:latin typeface="Comic Sans MS" panose="030F0702030302020204" pitchFamily="66" charset="0"/>
              </a:rPr>
              <a:t>engineers !</a:t>
            </a:r>
            <a:endParaRPr lang="en-US" sz="3600" dirty="0">
              <a:latin typeface="Comic Sans MS" panose="030F0702030302020204" pitchFamily="66" charset="0"/>
            </a:endParaRPr>
          </a:p>
        </p:txBody>
      </p:sp>
      <p:cxnSp>
        <p:nvCxnSpPr>
          <p:cNvPr id="60" name="Straight Arrow Connector 59"/>
          <p:cNvCxnSpPr/>
          <p:nvPr/>
        </p:nvCxnSpPr>
        <p:spPr>
          <a:xfrm>
            <a:off x="5517931" y="2402006"/>
            <a:ext cx="50186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547955" y="2014623"/>
            <a:ext cx="1667636" cy="369332"/>
          </a:xfrm>
          <a:prstGeom prst="rect">
            <a:avLst/>
          </a:prstGeom>
          <a:noFill/>
        </p:spPr>
        <p:txBody>
          <a:bodyPr wrap="none" rtlCol="0">
            <a:spAutoFit/>
          </a:bodyPr>
          <a:lstStyle/>
          <a:p>
            <a:r>
              <a:rPr lang="en-US" dirty="0" smtClean="0"/>
              <a:t>10 </a:t>
            </a:r>
            <a:r>
              <a:rPr lang="en-US" dirty="0" err="1" smtClean="0"/>
              <a:t>milli</a:t>
            </a:r>
            <a:r>
              <a:rPr lang="en-US" dirty="0" smtClean="0"/>
              <a:t> Ampere</a:t>
            </a:r>
            <a:endParaRPr lang="en-US" dirty="0"/>
          </a:p>
        </p:txBody>
      </p:sp>
    </p:spTree>
    <p:extLst>
      <p:ext uri="{BB962C8B-B14F-4D97-AF65-F5344CB8AC3E}">
        <p14:creationId xmlns:p14="http://schemas.microsoft.com/office/powerpoint/2010/main" val="12475034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Which picture will you use to help a friend drive from Redwood City to Mountain View?</a:t>
            </a:r>
            <a:endParaRPr lang="en-US" sz="2400"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33</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07" y="2306691"/>
            <a:ext cx="4325718" cy="3305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2306691"/>
            <a:ext cx="4234421" cy="3252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7181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a:t>
            </a:r>
            <a:endParaRPr lang="en-US" dirty="0"/>
          </a:p>
        </p:txBody>
      </p:sp>
      <p:sp>
        <p:nvSpPr>
          <p:cNvPr id="3" name="Content Placeholder 2"/>
          <p:cNvSpPr>
            <a:spLocks noGrp="1"/>
          </p:cNvSpPr>
          <p:nvPr>
            <p:ph idx="1"/>
          </p:nvPr>
        </p:nvSpPr>
        <p:spPr/>
        <p:txBody>
          <a:bodyPr/>
          <a:lstStyle/>
          <a:p>
            <a:r>
              <a:rPr lang="en-US" dirty="0" smtClean="0"/>
              <a:t>Build a light with a Dimmer</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34</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1467096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need?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35</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4"/>
          <p:cNvPicPr>
            <a:picLocks noChangeAspect="1"/>
          </p:cNvPicPr>
          <p:nvPr/>
        </p:nvPicPr>
        <p:blipFill>
          <a:blip r:embed="rId2">
            <a:lum/>
            <a:alphaModFix/>
          </a:blip>
          <a:srcRect/>
          <a:stretch>
            <a:fillRect/>
          </a:stretch>
        </p:blipFill>
        <p:spPr>
          <a:xfrm>
            <a:off x="214859" y="1610540"/>
            <a:ext cx="2366884" cy="1575016"/>
          </a:xfrm>
          <a:prstGeom prst="rect">
            <a:avLst/>
          </a:prstGeom>
          <a:noFill/>
          <a:ln>
            <a:noFill/>
          </a:ln>
        </p:spPr>
      </p:pic>
      <p:pic>
        <p:nvPicPr>
          <p:cNvPr id="6" name="Picture 5"/>
          <p:cNvPicPr>
            <a:picLocks noChangeAspect="1"/>
          </p:cNvPicPr>
          <p:nvPr/>
        </p:nvPicPr>
        <p:blipFill>
          <a:blip r:embed="rId3">
            <a:lum/>
            <a:alphaModFix/>
          </a:blip>
          <a:srcRect/>
          <a:stretch>
            <a:fillRect/>
          </a:stretch>
        </p:blipFill>
        <p:spPr>
          <a:xfrm>
            <a:off x="2957145" y="1610540"/>
            <a:ext cx="1866035" cy="1399614"/>
          </a:xfrm>
          <a:prstGeom prst="rect">
            <a:avLst/>
          </a:prstGeom>
          <a:noFill/>
          <a:ln>
            <a:noFill/>
          </a:ln>
        </p:spPr>
      </p:pic>
      <p:pic>
        <p:nvPicPr>
          <p:cNvPr id="1030" name="Picture 6" descr="C:\Users\pbhatter\Desktop\Archive\IOT\Arduino\Workshop material\red 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410075"/>
            <a:ext cx="1211873" cy="12118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pbhatter\Desktop\Archive\IOT\Arduino\Workshop material\100ohm_resisto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840" y="4025384"/>
            <a:ext cx="1406769" cy="14067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030646" y="5437282"/>
            <a:ext cx="1290738" cy="369332"/>
          </a:xfrm>
          <a:prstGeom prst="rect">
            <a:avLst/>
          </a:prstGeom>
          <a:noFill/>
        </p:spPr>
        <p:txBody>
          <a:bodyPr wrap="none" rtlCol="0">
            <a:spAutoFit/>
          </a:bodyPr>
          <a:lstStyle/>
          <a:p>
            <a:r>
              <a:rPr lang="en-US" dirty="0" smtClean="0">
                <a:latin typeface="Comic Sans MS" panose="030F0702030302020204" pitchFamily="66" charset="0"/>
              </a:rPr>
              <a:t>Red L-E-D</a:t>
            </a:r>
            <a:endParaRPr lang="en-US" dirty="0">
              <a:latin typeface="Comic Sans MS" panose="030F0702030302020204" pitchFamily="66" charset="0"/>
            </a:endParaRPr>
          </a:p>
        </p:txBody>
      </p:sp>
      <p:sp>
        <p:nvSpPr>
          <p:cNvPr id="16" name="TextBox 15"/>
          <p:cNvSpPr txBox="1"/>
          <p:nvPr/>
        </p:nvSpPr>
        <p:spPr>
          <a:xfrm>
            <a:off x="214859" y="5642305"/>
            <a:ext cx="3308919" cy="923330"/>
          </a:xfrm>
          <a:prstGeom prst="rect">
            <a:avLst/>
          </a:prstGeom>
          <a:noFill/>
        </p:spPr>
        <p:txBody>
          <a:bodyPr wrap="none" rtlCol="0">
            <a:spAutoFit/>
          </a:bodyPr>
          <a:lstStyle/>
          <a:p>
            <a:r>
              <a:rPr lang="en-US" dirty="0" smtClean="0">
                <a:latin typeface="Comic Sans MS" panose="030F0702030302020204" pitchFamily="66" charset="0"/>
              </a:rPr>
              <a:t>10 Kilo Ohm variable resistor</a:t>
            </a:r>
          </a:p>
          <a:p>
            <a:r>
              <a:rPr lang="en-US" dirty="0" smtClean="0">
                <a:latin typeface="Comic Sans MS" panose="030F0702030302020204" pitchFamily="66" charset="0"/>
              </a:rPr>
              <a:t>Aka Potentiometer</a:t>
            </a:r>
          </a:p>
          <a:p>
            <a:endParaRPr lang="en-US" dirty="0">
              <a:latin typeface="Comic Sans MS" panose="030F0702030302020204" pitchFamily="66" charset="0"/>
            </a:endParaRPr>
          </a:p>
        </p:txBody>
      </p:sp>
      <p:sp>
        <p:nvSpPr>
          <p:cNvPr id="17" name="TextBox 16"/>
          <p:cNvSpPr txBox="1"/>
          <p:nvPr/>
        </p:nvSpPr>
        <p:spPr>
          <a:xfrm>
            <a:off x="6301530" y="5447228"/>
            <a:ext cx="2326278" cy="369332"/>
          </a:xfrm>
          <a:prstGeom prst="rect">
            <a:avLst/>
          </a:prstGeom>
          <a:noFill/>
        </p:spPr>
        <p:txBody>
          <a:bodyPr wrap="none" rtlCol="0">
            <a:spAutoFit/>
          </a:bodyPr>
          <a:lstStyle/>
          <a:p>
            <a:r>
              <a:rPr lang="en-US" dirty="0" smtClean="0">
                <a:latin typeface="Comic Sans MS" panose="030F0702030302020204" pitchFamily="66" charset="0"/>
              </a:rPr>
              <a:t>Resistor (100 ohms)</a:t>
            </a:r>
            <a:endParaRPr lang="en-US" dirty="0">
              <a:latin typeface="Comic Sans MS" panose="030F0702030302020204" pitchFamily="66" charset="0"/>
            </a:endParaRPr>
          </a:p>
        </p:txBody>
      </p:sp>
      <p:sp>
        <p:nvSpPr>
          <p:cNvPr id="18" name="TextBox 17"/>
          <p:cNvSpPr txBox="1"/>
          <p:nvPr/>
        </p:nvSpPr>
        <p:spPr>
          <a:xfrm>
            <a:off x="7075714" y="3316573"/>
            <a:ext cx="1822935" cy="369332"/>
          </a:xfrm>
          <a:prstGeom prst="rect">
            <a:avLst/>
          </a:prstGeom>
          <a:noFill/>
        </p:spPr>
        <p:txBody>
          <a:bodyPr wrap="none" rtlCol="0">
            <a:spAutoFit/>
          </a:bodyPr>
          <a:lstStyle/>
          <a:p>
            <a:r>
              <a:rPr lang="en-US" dirty="0" smtClean="0">
                <a:latin typeface="Comic Sans MS" panose="030F0702030302020204" pitchFamily="66" charset="0"/>
              </a:rPr>
              <a:t>2 AA Batteries</a:t>
            </a:r>
            <a:endParaRPr lang="en-US" dirty="0">
              <a:latin typeface="Comic Sans MS" panose="030F0702030302020204" pitchFamily="66" charset="0"/>
            </a:endParaRPr>
          </a:p>
        </p:txBody>
      </p:sp>
      <p:sp>
        <p:nvSpPr>
          <p:cNvPr id="19" name="TextBox 18"/>
          <p:cNvSpPr txBox="1"/>
          <p:nvPr/>
        </p:nvSpPr>
        <p:spPr>
          <a:xfrm>
            <a:off x="4881197" y="3185556"/>
            <a:ext cx="1829347" cy="369332"/>
          </a:xfrm>
          <a:prstGeom prst="rect">
            <a:avLst/>
          </a:prstGeom>
          <a:noFill/>
        </p:spPr>
        <p:txBody>
          <a:bodyPr wrap="none" rtlCol="0">
            <a:spAutoFit/>
          </a:bodyPr>
          <a:lstStyle/>
          <a:p>
            <a:r>
              <a:rPr lang="en-US" dirty="0" smtClean="0">
                <a:latin typeface="Comic Sans MS" panose="030F0702030302020204" pitchFamily="66" charset="0"/>
              </a:rPr>
              <a:t>Battery Holder</a:t>
            </a:r>
            <a:endParaRPr lang="en-US" dirty="0">
              <a:latin typeface="Comic Sans MS" panose="030F0702030302020204" pitchFamily="66" charset="0"/>
            </a:endParaRPr>
          </a:p>
        </p:txBody>
      </p:sp>
      <p:sp>
        <p:nvSpPr>
          <p:cNvPr id="20" name="TextBox 19"/>
          <p:cNvSpPr txBox="1"/>
          <p:nvPr/>
        </p:nvSpPr>
        <p:spPr>
          <a:xfrm>
            <a:off x="3010685" y="3003658"/>
            <a:ext cx="928459" cy="923330"/>
          </a:xfrm>
          <a:prstGeom prst="rect">
            <a:avLst/>
          </a:prstGeom>
          <a:noFill/>
        </p:spPr>
        <p:txBody>
          <a:bodyPr wrap="none" rtlCol="0">
            <a:spAutoFit/>
          </a:bodyPr>
          <a:lstStyle/>
          <a:p>
            <a:r>
              <a:rPr lang="en-US" dirty="0" smtClean="0">
                <a:latin typeface="Comic Sans MS" panose="030F0702030302020204" pitchFamily="66" charset="0"/>
              </a:rPr>
              <a:t>Wires</a:t>
            </a:r>
          </a:p>
          <a:p>
            <a:r>
              <a:rPr lang="en-US" dirty="0" smtClean="0">
                <a:latin typeface="Comic Sans MS" panose="030F0702030302020204" pitchFamily="66" charset="0"/>
              </a:rPr>
              <a:t>1 Red</a:t>
            </a:r>
          </a:p>
          <a:p>
            <a:r>
              <a:rPr lang="en-US" dirty="0" smtClean="0">
                <a:latin typeface="Comic Sans MS" panose="030F0702030302020204" pitchFamily="66" charset="0"/>
              </a:rPr>
              <a:t>1 Black</a:t>
            </a:r>
            <a:endParaRPr lang="en-US" dirty="0">
              <a:latin typeface="Comic Sans MS" panose="030F0702030302020204" pitchFamily="66" charset="0"/>
            </a:endParaRPr>
          </a:p>
        </p:txBody>
      </p:sp>
      <p:sp>
        <p:nvSpPr>
          <p:cNvPr id="21" name="TextBox 20"/>
          <p:cNvSpPr txBox="1"/>
          <p:nvPr/>
        </p:nvSpPr>
        <p:spPr>
          <a:xfrm>
            <a:off x="675186" y="3244334"/>
            <a:ext cx="1446230" cy="369332"/>
          </a:xfrm>
          <a:prstGeom prst="rect">
            <a:avLst/>
          </a:prstGeom>
          <a:noFill/>
        </p:spPr>
        <p:txBody>
          <a:bodyPr wrap="none" rtlCol="0">
            <a:spAutoFit/>
          </a:bodyPr>
          <a:lstStyle/>
          <a:p>
            <a:r>
              <a:rPr lang="en-US" dirty="0">
                <a:latin typeface="Comic Sans MS" panose="030F0702030302020204" pitchFamily="66" charset="0"/>
              </a:rPr>
              <a:t>Breadboard</a:t>
            </a:r>
          </a:p>
        </p:txBody>
      </p:sp>
      <p:sp>
        <p:nvSpPr>
          <p:cNvPr id="22" name="TextBox 21"/>
          <p:cNvSpPr txBox="1"/>
          <p:nvPr/>
        </p:nvSpPr>
        <p:spPr>
          <a:xfrm>
            <a:off x="5555570" y="4092681"/>
            <a:ext cx="1361270" cy="923330"/>
          </a:xfrm>
          <a:prstGeom prst="rect">
            <a:avLst/>
          </a:prstGeom>
          <a:noFill/>
        </p:spPr>
        <p:txBody>
          <a:bodyPr wrap="none" rtlCol="0">
            <a:spAutoFit/>
          </a:bodyPr>
          <a:lstStyle/>
          <a:p>
            <a:r>
              <a:rPr lang="en-US" dirty="0" smtClean="0">
                <a:latin typeface="Comic Sans MS" panose="030F0702030302020204" pitchFamily="66" charset="0"/>
              </a:rPr>
              <a:t>Brown Ring</a:t>
            </a:r>
          </a:p>
          <a:p>
            <a:r>
              <a:rPr lang="en-US" dirty="0" smtClean="0">
                <a:latin typeface="Comic Sans MS" panose="030F0702030302020204" pitchFamily="66" charset="0"/>
              </a:rPr>
              <a:t>Black Ring</a:t>
            </a:r>
          </a:p>
          <a:p>
            <a:r>
              <a:rPr lang="en-US" dirty="0" smtClean="0">
                <a:latin typeface="Comic Sans MS" panose="030F0702030302020204" pitchFamily="66" charset="0"/>
              </a:rPr>
              <a:t>Brown Ring</a:t>
            </a:r>
            <a:endParaRPr lang="en-US" dirty="0">
              <a:latin typeface="Comic Sans MS" panose="030F0702030302020204" pitchFamily="66" charset="0"/>
            </a:endParaRPr>
          </a:p>
        </p:txBody>
      </p:sp>
      <p:cxnSp>
        <p:nvCxnSpPr>
          <p:cNvPr id="11" name="Straight Arrow Connector 10"/>
          <p:cNvCxnSpPr/>
          <p:nvPr/>
        </p:nvCxnSpPr>
        <p:spPr>
          <a:xfrm flipV="1">
            <a:off x="6916840" y="4844562"/>
            <a:ext cx="336814" cy="615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916840" y="4284785"/>
            <a:ext cx="547829" cy="3399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864086" y="4604239"/>
            <a:ext cx="495076" cy="1245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8" name="Picture 2" descr="C:\Users\pbhatter\Desktop\Archive\IOT\Arduino\Workshop material\2014-05-4 Start of Journey to IOT using Arduino\Private\raw\a-746 Battery Hold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2970" y="1682933"/>
            <a:ext cx="1430230" cy="143023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bhatter\Desktop\Archive\IOT\Arduino\Workshop material\2014-05-4 Start of Journey to IOT using Arduino\Private\raw\Energizer_A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4086" y="1959429"/>
            <a:ext cx="1044229" cy="10442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C:\Users\pbhatter\Desktop\Archive\IOT\Arduino\Workshop material\2014-05-4 Start of Journey to IOT using Arduino\Private\raw\Energizer_A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0542" y="1959428"/>
            <a:ext cx="1044229" cy="10442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pbhatter\Desktop\Archive\IOT\Arduino\Workshop material\2014-05-4 Start of Journey to IOT using Arduino\Private\raw\a-1845 10K Po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923" y="3763486"/>
            <a:ext cx="1878820" cy="187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63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bhatter\Pictures\OLYMPUS Viewer 3\2014_04_19\P41905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36</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18" name="TextBox 17"/>
          <p:cNvSpPr txBox="1"/>
          <p:nvPr/>
        </p:nvSpPr>
        <p:spPr>
          <a:xfrm>
            <a:off x="95535" y="274638"/>
            <a:ext cx="4043094" cy="830997"/>
          </a:xfrm>
          <a:prstGeom prst="rect">
            <a:avLst/>
          </a:prstGeom>
          <a:noFill/>
        </p:spPr>
        <p:txBody>
          <a:bodyPr wrap="none" rtlCol="0">
            <a:spAutoFit/>
          </a:bodyPr>
          <a:lstStyle/>
          <a:p>
            <a:r>
              <a:rPr lang="en-US" sz="4800" dirty="0" smtClean="0">
                <a:solidFill>
                  <a:schemeClr val="bg1"/>
                </a:solidFill>
                <a:latin typeface="Comic Sans MS" panose="030F0702030302020204" pitchFamily="66" charset="0"/>
              </a:rPr>
              <a:t>Let’s build ..…</a:t>
            </a:r>
            <a:endParaRPr lang="en-US" sz="4800" dirty="0"/>
          </a:p>
        </p:txBody>
      </p:sp>
      <p:sp>
        <p:nvSpPr>
          <p:cNvPr id="17" name="TextBox 16"/>
          <p:cNvSpPr txBox="1"/>
          <p:nvPr/>
        </p:nvSpPr>
        <p:spPr>
          <a:xfrm>
            <a:off x="7605688" y="4123929"/>
            <a:ext cx="1542410" cy="523220"/>
          </a:xfrm>
          <a:prstGeom prst="rect">
            <a:avLst/>
          </a:prstGeom>
          <a:noFill/>
        </p:spPr>
        <p:txBody>
          <a:bodyPr wrap="none" rtlCol="0">
            <a:spAutoFit/>
          </a:bodyPr>
          <a:lstStyle/>
          <a:p>
            <a:r>
              <a:rPr lang="en-US" sz="2800" dirty="0" smtClean="0">
                <a:solidFill>
                  <a:srgbClr val="FF0000"/>
                </a:solidFill>
                <a:latin typeface="Comic Sans MS" panose="030F0702030302020204" pitchFamily="66" charset="0"/>
              </a:rPr>
              <a:t>Long leg</a:t>
            </a:r>
            <a:endParaRPr lang="en-US" sz="2800" dirty="0">
              <a:solidFill>
                <a:srgbClr val="FF0000"/>
              </a:solidFill>
            </a:endParaRPr>
          </a:p>
        </p:txBody>
      </p:sp>
      <p:cxnSp>
        <p:nvCxnSpPr>
          <p:cNvPr id="19" name="Straight Arrow Connector 18"/>
          <p:cNvCxnSpPr/>
          <p:nvPr/>
        </p:nvCxnSpPr>
        <p:spPr>
          <a:xfrm flipH="1" flipV="1">
            <a:off x="6426679" y="4123929"/>
            <a:ext cx="1179009" cy="261609"/>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1799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3044825"/>
            <a:ext cx="7772400" cy="1470025"/>
          </a:xfrm>
        </p:spPr>
        <p:txBody>
          <a:bodyPr/>
          <a:lstStyle/>
          <a:p>
            <a:r>
              <a:rPr lang="en-US" sz="7200" dirty="0" smtClean="0"/>
              <a:t>Did it work?</a:t>
            </a:r>
            <a:endParaRPr lang="en-US" sz="7200" dirty="0"/>
          </a:p>
        </p:txBody>
      </p:sp>
      <p:sp>
        <p:nvSpPr>
          <p:cNvPr id="3" name="Slide Number Placeholder 2"/>
          <p:cNvSpPr>
            <a:spLocks noGrp="1"/>
          </p:cNvSpPr>
          <p:nvPr>
            <p:ph type="sldNum" sz="quarter" idx="4294967295"/>
          </p:nvPr>
        </p:nvSpPr>
        <p:spPr>
          <a:xfrm>
            <a:off x="7924800" y="6356350"/>
            <a:ext cx="1219200" cy="365125"/>
          </a:xfrm>
          <a:prstGeom prst="rect">
            <a:avLst/>
          </a:prstGeom>
        </p:spPr>
        <p:txBody>
          <a:bodyPr/>
          <a:lstStyle/>
          <a:p>
            <a:pPr algn="r"/>
            <a:fld id="{6C0001A9-357E-7541-840E-1F18FD9D64CA}" type="slidenum">
              <a:rPr lang="en-US" smtClean="0"/>
              <a:pPr algn="r"/>
              <a:t>37</a:t>
            </a:fld>
            <a:endParaRPr lang="en-US" dirty="0"/>
          </a:p>
        </p:txBody>
      </p:sp>
    </p:spTree>
    <p:extLst>
      <p:ext uri="{BB962C8B-B14F-4D97-AF65-F5344CB8AC3E}">
        <p14:creationId xmlns:p14="http://schemas.microsoft.com/office/powerpoint/2010/main" val="3791641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2382674"/>
            <a:ext cx="7772400" cy="1470025"/>
          </a:xfrm>
        </p:spPr>
        <p:txBody>
          <a:bodyPr/>
          <a:lstStyle/>
          <a:p>
            <a:r>
              <a:rPr lang="en-US" sz="7200" dirty="0"/>
              <a:t>Let us meet the components ….</a:t>
            </a:r>
          </a:p>
        </p:txBody>
      </p:sp>
      <p:sp>
        <p:nvSpPr>
          <p:cNvPr id="3" name="Slide Number Placeholder 2"/>
          <p:cNvSpPr>
            <a:spLocks noGrp="1"/>
          </p:cNvSpPr>
          <p:nvPr>
            <p:ph type="sldNum" sz="quarter" idx="4294967295"/>
          </p:nvPr>
        </p:nvSpPr>
        <p:spPr>
          <a:xfrm>
            <a:off x="7924800" y="6356350"/>
            <a:ext cx="1219200" cy="365125"/>
          </a:xfrm>
          <a:prstGeom prst="rect">
            <a:avLst/>
          </a:prstGeom>
        </p:spPr>
        <p:txBody>
          <a:bodyPr/>
          <a:lstStyle/>
          <a:p>
            <a:pPr algn="r"/>
            <a:fld id="{6C0001A9-357E-7541-840E-1F18FD9D64CA}" type="slidenum">
              <a:rPr lang="en-US" smtClean="0"/>
              <a:pPr algn="r"/>
              <a:t>38</a:t>
            </a:fld>
            <a:endParaRPr lang="en-US" dirty="0"/>
          </a:p>
        </p:txBody>
      </p:sp>
    </p:spTree>
    <p:extLst>
      <p:ext uri="{BB962C8B-B14F-4D97-AF65-F5344CB8AC3E}">
        <p14:creationId xmlns:p14="http://schemas.microsoft.com/office/powerpoint/2010/main" val="3507301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pbhatter\Desktop\Archive\IOT\Arduino\Workshop material\2014-05-4 Start of Journey to IOT using Arduino\Private\raw\a-1845 10K P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575" y="923282"/>
            <a:ext cx="4527490" cy="4527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 am the variable resistor</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39</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6" name="TextBox 5"/>
          <p:cNvSpPr txBox="1"/>
          <p:nvPr/>
        </p:nvSpPr>
        <p:spPr>
          <a:xfrm>
            <a:off x="6017381" y="4761627"/>
            <a:ext cx="3065263" cy="400110"/>
          </a:xfrm>
          <a:prstGeom prst="rect">
            <a:avLst/>
          </a:prstGeom>
          <a:noFill/>
        </p:spPr>
        <p:txBody>
          <a:bodyPr wrap="none" rtlCol="0">
            <a:spAutoFit/>
          </a:bodyPr>
          <a:lstStyle/>
          <a:p>
            <a:r>
              <a:rPr lang="en-US" sz="2000" dirty="0" smtClean="0">
                <a:latin typeface="Comic Sans MS" panose="030F0702030302020204" pitchFamily="66" charset="0"/>
              </a:rPr>
              <a:t>&gt; I have three terminals</a:t>
            </a:r>
            <a:endParaRPr lang="en-US" sz="2000" dirty="0">
              <a:latin typeface="Comic Sans MS" panose="030F0702030302020204" pitchFamily="66" charset="0"/>
            </a:endParaRPr>
          </a:p>
        </p:txBody>
      </p:sp>
      <p:cxnSp>
        <p:nvCxnSpPr>
          <p:cNvPr id="10" name="Straight Arrow Connector 9"/>
          <p:cNvCxnSpPr/>
          <p:nvPr/>
        </p:nvCxnSpPr>
        <p:spPr>
          <a:xfrm flipH="1" flipV="1">
            <a:off x="5498275" y="4754053"/>
            <a:ext cx="521525" cy="1742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956024" y="2874070"/>
            <a:ext cx="3126620" cy="1015663"/>
          </a:xfrm>
          <a:prstGeom prst="rect">
            <a:avLst/>
          </a:prstGeom>
          <a:noFill/>
        </p:spPr>
        <p:txBody>
          <a:bodyPr wrap="square" rtlCol="0">
            <a:spAutoFit/>
          </a:bodyPr>
          <a:lstStyle/>
          <a:p>
            <a:r>
              <a:rPr lang="en-US" sz="2000" dirty="0" smtClean="0">
                <a:latin typeface="Comic Sans MS" panose="030F0702030302020204" pitchFamily="66" charset="0"/>
              </a:rPr>
              <a:t>&gt; I offer fixed resistance between the two end terminals.</a:t>
            </a:r>
            <a:endParaRPr lang="en-US" sz="2000" dirty="0">
              <a:latin typeface="Comic Sans MS" panose="030F0702030302020204" pitchFamily="66" charset="0"/>
            </a:endParaRPr>
          </a:p>
        </p:txBody>
      </p:sp>
      <p:sp>
        <p:nvSpPr>
          <p:cNvPr id="12" name="TextBox 11"/>
          <p:cNvSpPr txBox="1"/>
          <p:nvPr/>
        </p:nvSpPr>
        <p:spPr>
          <a:xfrm>
            <a:off x="158886" y="1904574"/>
            <a:ext cx="3569966" cy="2862322"/>
          </a:xfrm>
          <a:prstGeom prst="rect">
            <a:avLst/>
          </a:prstGeom>
          <a:noFill/>
        </p:spPr>
        <p:txBody>
          <a:bodyPr wrap="square" rtlCol="0">
            <a:spAutoFit/>
          </a:bodyPr>
          <a:lstStyle/>
          <a:p>
            <a:r>
              <a:rPr lang="en-US" sz="2000" dirty="0" smtClean="0">
                <a:latin typeface="Comic Sans MS" panose="030F0702030302020204" pitchFamily="66" charset="0"/>
              </a:rPr>
              <a:t>&gt; Resistance between the middle terminal and either of the two end terminal depends upon where the know is turned.</a:t>
            </a:r>
          </a:p>
          <a:p>
            <a:endParaRPr lang="en-US" sz="2000" dirty="0">
              <a:latin typeface="Comic Sans MS" panose="030F0702030302020204" pitchFamily="66" charset="0"/>
            </a:endParaRPr>
          </a:p>
          <a:p>
            <a:r>
              <a:rPr lang="en-US" sz="2000" dirty="0" smtClean="0">
                <a:latin typeface="Comic Sans MS" panose="030F0702030302020204" pitchFamily="66" charset="0"/>
              </a:rPr>
              <a:t>&gt; The amount of resistance is somewhere in between fixed resistance and zero.</a:t>
            </a:r>
            <a:endParaRPr lang="en-US" sz="2000" dirty="0">
              <a:latin typeface="Comic Sans MS" panose="030F0702030302020204" pitchFamily="66" charset="0"/>
            </a:endParaRPr>
          </a:p>
        </p:txBody>
      </p:sp>
    </p:spTree>
    <p:extLst>
      <p:ext uri="{BB962C8B-B14F-4D97-AF65-F5344CB8AC3E}">
        <p14:creationId xmlns:p14="http://schemas.microsoft.com/office/powerpoint/2010/main" val="2242538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gadgets ….</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4</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2050" name="Picture 2" descr="http://www.digitaltrends.com/wp-content/uploads/2014/03/nest-thermostat.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9172" y="1600200"/>
            <a:ext cx="70856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083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306779" cy="939307"/>
          </a:xfrm>
        </p:spPr>
        <p:txBody>
          <a:bodyPr/>
          <a:lstStyle/>
          <a:p>
            <a:r>
              <a:rPr lang="en-US" dirty="0" smtClean="0"/>
              <a:t>The circuit diagram</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40</a:t>
            </a:fld>
            <a:endParaRPr lang="en-US" dirty="0"/>
          </a:p>
        </p:txBody>
      </p:sp>
      <p:sp>
        <p:nvSpPr>
          <p:cNvPr id="4" name="Footer Placeholder 3"/>
          <p:cNvSpPr>
            <a:spLocks noGrp="1"/>
          </p:cNvSpPr>
          <p:nvPr>
            <p:ph type="ftr" sz="quarter" idx="11"/>
          </p:nvPr>
        </p:nvSpPr>
        <p:spPr/>
        <p:txBody>
          <a:bodyPr/>
          <a:lstStyle/>
          <a:p>
            <a:pPr algn="ctr"/>
            <a:endParaRPr lang="en-US" dirty="0"/>
          </a:p>
        </p:txBody>
      </p:sp>
      <p:cxnSp>
        <p:nvCxnSpPr>
          <p:cNvPr id="6" name="Straight Connector 5"/>
          <p:cNvCxnSpPr/>
          <p:nvPr/>
        </p:nvCxnSpPr>
        <p:spPr>
          <a:xfrm>
            <a:off x="2169994" y="3712191"/>
            <a:ext cx="5111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320119" y="3848669"/>
            <a:ext cx="2183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425592" y="2497540"/>
            <a:ext cx="3709" cy="121465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429301" y="2497540"/>
            <a:ext cx="694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585806" y="1952669"/>
            <a:ext cx="64599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3235087" y="237972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449328" y="237972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680914" y="237972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371565" y="2379727"/>
            <a:ext cx="77763"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585806" y="2379727"/>
            <a:ext cx="133989"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072451" y="2475261"/>
            <a:ext cx="162636" cy="1364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817392" y="2379727"/>
            <a:ext cx="113731" cy="116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090472" y="1995940"/>
            <a:ext cx="1276505" cy="408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Isosceles Triangle 32"/>
          <p:cNvSpPr/>
          <p:nvPr/>
        </p:nvSpPr>
        <p:spPr>
          <a:xfrm rot="10800000">
            <a:off x="6165945" y="3535979"/>
            <a:ext cx="394648" cy="407016"/>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3" idx="3"/>
          </p:cNvCxnSpPr>
          <p:nvPr/>
        </p:nvCxnSpPr>
        <p:spPr>
          <a:xfrm flipV="1">
            <a:off x="6363269" y="1995939"/>
            <a:ext cx="11926" cy="15400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65944" y="3986213"/>
            <a:ext cx="3872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08227" y="3624359"/>
            <a:ext cx="394138" cy="274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668813" y="3848669"/>
            <a:ext cx="394138" cy="3128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6371487" y="4019329"/>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2429301" y="5023648"/>
            <a:ext cx="393027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2425592" y="3914163"/>
            <a:ext cx="7418" cy="11094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999232" y="3577961"/>
            <a:ext cx="838691" cy="369332"/>
          </a:xfrm>
          <a:prstGeom prst="rect">
            <a:avLst/>
          </a:prstGeom>
          <a:noFill/>
        </p:spPr>
        <p:txBody>
          <a:bodyPr wrap="none" rtlCol="0">
            <a:spAutoFit/>
          </a:bodyPr>
          <a:lstStyle/>
          <a:p>
            <a:r>
              <a:rPr lang="en-US" dirty="0" smtClean="0">
                <a:latin typeface="Comic Sans MS" panose="030F0702030302020204" pitchFamily="66" charset="0"/>
              </a:rPr>
              <a:t>3 Volt</a:t>
            </a:r>
            <a:endParaRPr lang="en-US" dirty="0">
              <a:latin typeface="Comic Sans MS" panose="030F0702030302020204" pitchFamily="66" charset="0"/>
            </a:endParaRPr>
          </a:p>
        </p:txBody>
      </p:sp>
      <p:sp>
        <p:nvSpPr>
          <p:cNvPr id="55" name="TextBox 54"/>
          <p:cNvSpPr txBox="1"/>
          <p:nvPr/>
        </p:nvSpPr>
        <p:spPr>
          <a:xfrm>
            <a:off x="3124200" y="2746892"/>
            <a:ext cx="914033" cy="461665"/>
          </a:xfrm>
          <a:prstGeom prst="rect">
            <a:avLst/>
          </a:prstGeom>
          <a:noFill/>
        </p:spPr>
        <p:txBody>
          <a:bodyPr wrap="none" rtlCol="0">
            <a:spAutoFit/>
          </a:bodyPr>
          <a:lstStyle/>
          <a:p>
            <a:r>
              <a:rPr lang="en-US" dirty="0" smtClean="0">
                <a:latin typeface="Comic Sans MS" panose="030F0702030302020204" pitchFamily="66" charset="0"/>
              </a:rPr>
              <a:t>10 K </a:t>
            </a:r>
            <a:r>
              <a:rPr lang="en-US" sz="2400" dirty="0"/>
              <a:t>Ω</a:t>
            </a:r>
            <a:endParaRPr lang="en-US" sz="2400" dirty="0">
              <a:latin typeface="Comic Sans MS" panose="030F0702030302020204" pitchFamily="66" charset="0"/>
            </a:endParaRPr>
          </a:p>
        </p:txBody>
      </p:sp>
      <p:sp>
        <p:nvSpPr>
          <p:cNvPr id="56" name="Rectangle 55"/>
          <p:cNvSpPr/>
          <p:nvPr/>
        </p:nvSpPr>
        <p:spPr>
          <a:xfrm>
            <a:off x="443059" y="5464117"/>
            <a:ext cx="8544910" cy="646331"/>
          </a:xfrm>
          <a:prstGeom prst="rect">
            <a:avLst/>
          </a:prstGeom>
        </p:spPr>
        <p:txBody>
          <a:bodyPr wrap="square">
            <a:spAutoFit/>
          </a:bodyPr>
          <a:lstStyle/>
          <a:p>
            <a:r>
              <a:rPr lang="en-US" sz="3600" dirty="0" smtClean="0">
                <a:latin typeface="Comic Sans MS" panose="030F0702030302020204" pitchFamily="66" charset="0"/>
              </a:rPr>
              <a:t>… in the </a:t>
            </a:r>
            <a:r>
              <a:rPr lang="en-US" sz="3600" dirty="0">
                <a:latin typeface="Comic Sans MS" panose="030F0702030302020204" pitchFamily="66" charset="0"/>
              </a:rPr>
              <a:t>language of the </a:t>
            </a:r>
            <a:r>
              <a:rPr lang="en-US" sz="3600" dirty="0" smtClean="0">
                <a:latin typeface="Comic Sans MS" panose="030F0702030302020204" pitchFamily="66" charset="0"/>
              </a:rPr>
              <a:t>engineers !</a:t>
            </a:r>
            <a:endParaRPr lang="en-US" sz="3600" dirty="0">
              <a:latin typeface="Comic Sans MS" panose="030F0702030302020204" pitchFamily="66" charset="0"/>
            </a:endParaRPr>
          </a:p>
        </p:txBody>
      </p:sp>
      <p:cxnSp>
        <p:nvCxnSpPr>
          <p:cNvPr id="60" name="Straight Arrow Connector 59"/>
          <p:cNvCxnSpPr/>
          <p:nvPr/>
        </p:nvCxnSpPr>
        <p:spPr>
          <a:xfrm>
            <a:off x="3596692" y="1973659"/>
            <a:ext cx="0" cy="4060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4394436" y="190636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4608677" y="190636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840263" y="1906367"/>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530914" y="1906367"/>
            <a:ext cx="77763"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745155" y="1906367"/>
            <a:ext cx="133989"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231800" y="1964370"/>
            <a:ext cx="162636" cy="1740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976741" y="1906367"/>
            <a:ext cx="113731" cy="116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350296" y="2251254"/>
            <a:ext cx="845103" cy="461665"/>
          </a:xfrm>
          <a:prstGeom prst="rect">
            <a:avLst/>
          </a:prstGeom>
          <a:noFill/>
        </p:spPr>
        <p:txBody>
          <a:bodyPr wrap="none" rtlCol="0">
            <a:spAutoFit/>
          </a:bodyPr>
          <a:lstStyle/>
          <a:p>
            <a:r>
              <a:rPr lang="en-US" dirty="0" smtClean="0">
                <a:latin typeface="Comic Sans MS" panose="030F0702030302020204" pitchFamily="66" charset="0"/>
              </a:rPr>
              <a:t>100 </a:t>
            </a:r>
            <a:r>
              <a:rPr lang="en-US" sz="2400" dirty="0"/>
              <a:t>Ω</a:t>
            </a:r>
            <a:endParaRPr lang="en-US" sz="2400" dirty="0">
              <a:latin typeface="Comic Sans MS" panose="030F0702030302020204" pitchFamily="66" charset="0"/>
            </a:endParaRPr>
          </a:p>
        </p:txBody>
      </p:sp>
    </p:spTree>
    <p:extLst>
      <p:ext uri="{BB962C8B-B14F-4D97-AF65-F5344CB8AC3E}">
        <p14:creationId xmlns:p14="http://schemas.microsoft.com/office/powerpoint/2010/main" val="17031541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41</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553757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Ohm’s Law</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42</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7" name="Content Placeholder 5"/>
          <p:cNvSpPr txBox="1">
            <a:spLocks/>
          </p:cNvSpPr>
          <p:nvPr/>
        </p:nvSpPr>
        <p:spPr>
          <a:xfrm>
            <a:off x="457201" y="1602779"/>
            <a:ext cx="8366166" cy="2199904"/>
          </a:xfrm>
          <a:prstGeom prst="rect">
            <a:avLst/>
          </a:prstGeom>
        </p:spPr>
        <p:txBody>
          <a:bodyPr/>
          <a:lstStyle>
            <a:lvl1pPr marL="342900" indent="-342900" algn="l" defTabSz="457200" rtl="0" eaLnBrk="1" latinLnBrk="0" hangingPunct="1">
              <a:spcBef>
                <a:spcPct val="20000"/>
              </a:spcBef>
              <a:buFont typeface="Comic Sans MS" panose="030F0702030302020204" pitchFamily="66" charset="0"/>
              <a:buChar char="&gt;"/>
              <a:defRPr sz="3200" kern="1200">
                <a:solidFill>
                  <a:schemeClr val="tx1"/>
                </a:solidFill>
                <a:latin typeface="Comic Sans MS"/>
                <a:ea typeface="+mn-ea"/>
                <a:cs typeface="Comic Sans MS"/>
              </a:defRPr>
            </a:lvl1pPr>
            <a:lvl2pPr marL="742950" indent="-285750" algn="l" defTabSz="457200" rtl="0" eaLnBrk="1" latinLnBrk="0" hangingPunct="1">
              <a:spcBef>
                <a:spcPct val="20000"/>
              </a:spcBef>
              <a:buFont typeface="Arial"/>
              <a:buChar char="–"/>
              <a:defRPr sz="2800" kern="1200">
                <a:solidFill>
                  <a:schemeClr val="tx1"/>
                </a:solidFill>
                <a:latin typeface="Comic Sans MS"/>
                <a:ea typeface="+mn-ea"/>
                <a:cs typeface="Comic Sans MS"/>
              </a:defRPr>
            </a:lvl2pPr>
            <a:lvl3pPr marL="1143000" indent="-228600" algn="l" defTabSz="457200" rtl="0" eaLnBrk="1" latinLnBrk="0" hangingPunct="1">
              <a:spcBef>
                <a:spcPct val="20000"/>
              </a:spcBef>
              <a:buFont typeface="Arial"/>
              <a:buChar char="•"/>
              <a:defRPr sz="2400" kern="1200">
                <a:solidFill>
                  <a:schemeClr val="tx1"/>
                </a:solidFill>
                <a:latin typeface="Comic Sans MS"/>
                <a:ea typeface="+mn-ea"/>
                <a:cs typeface="Comic Sans MS"/>
              </a:defRPr>
            </a:lvl3pPr>
            <a:lvl4pPr marL="1600200" indent="-228600" algn="l" defTabSz="457200" rtl="0" eaLnBrk="1" latinLnBrk="0" hangingPunct="1">
              <a:spcBef>
                <a:spcPct val="20000"/>
              </a:spcBef>
              <a:buFont typeface="Arial"/>
              <a:buChar char="–"/>
              <a:defRPr sz="2000" kern="1200">
                <a:solidFill>
                  <a:schemeClr val="tx1"/>
                </a:solidFill>
                <a:latin typeface="Comic Sans MS"/>
                <a:ea typeface="+mn-ea"/>
                <a:cs typeface="Comic Sans MS"/>
              </a:defRPr>
            </a:lvl4pPr>
            <a:lvl5pPr marL="2057400" indent="-228600" algn="l" defTabSz="457200" rtl="0" eaLnBrk="1" latinLnBrk="0" hangingPunct="1">
              <a:spcBef>
                <a:spcPct val="20000"/>
              </a:spcBef>
              <a:buFont typeface="Arial"/>
              <a:buChar char="»"/>
              <a:defRPr sz="2000" kern="1200">
                <a:solidFill>
                  <a:schemeClr val="tx1"/>
                </a:solidFill>
                <a:latin typeface="Comic Sans MS"/>
                <a:ea typeface="+mn-ea"/>
                <a:cs typeface="Comic Sans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If we increase the resistance in the circuit, less current will flow thru it.</a:t>
            </a:r>
          </a:p>
          <a:p>
            <a:r>
              <a:rPr lang="en-US" dirty="0" smtClean="0"/>
              <a:t>Provided we do not change the  voltage ( push).</a:t>
            </a:r>
          </a:p>
          <a:p>
            <a:endParaRPr lang="en-US" dirty="0"/>
          </a:p>
        </p:txBody>
      </p:sp>
    </p:spTree>
    <p:extLst>
      <p:ext uri="{BB962C8B-B14F-4D97-AF65-F5344CB8AC3E}">
        <p14:creationId xmlns:p14="http://schemas.microsoft.com/office/powerpoint/2010/main" val="162523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Ohm’s Law </a:t>
            </a:r>
            <a:endParaRPr lang="en-US" dirty="0"/>
          </a:p>
        </p:txBody>
      </p:sp>
      <p:sp>
        <p:nvSpPr>
          <p:cNvPr id="6" name="Content Placeholder 5"/>
          <p:cNvSpPr>
            <a:spLocks noGrp="1"/>
          </p:cNvSpPr>
          <p:nvPr>
            <p:ph idx="1"/>
          </p:nvPr>
        </p:nvSpPr>
        <p:spPr>
          <a:xfrm>
            <a:off x="457200" y="1600201"/>
            <a:ext cx="8342416" cy="2199904"/>
          </a:xfrm>
        </p:spPr>
        <p:txBody>
          <a:bodyPr/>
          <a:lstStyle/>
          <a:p>
            <a:pPr>
              <a:buFont typeface="Comic Sans MS" panose="030F0702030302020204" pitchFamily="66" charset="0"/>
              <a:buChar char="&gt;"/>
            </a:pPr>
            <a:r>
              <a:rPr lang="en-US" dirty="0" smtClean="0"/>
              <a:t>If we increase the push(voltage) applied to the circuit, more current will flow thru the circuit</a:t>
            </a:r>
          </a:p>
          <a:p>
            <a:pPr>
              <a:buFont typeface="Comic Sans MS" panose="030F0702030302020204" pitchFamily="66" charset="0"/>
              <a:buChar char="&gt;"/>
            </a:pPr>
            <a:r>
              <a:rPr lang="en-US" dirty="0" smtClean="0"/>
              <a:t>Provided we do not change the  resistance</a:t>
            </a:r>
          </a:p>
          <a:p>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43</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8187814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Ohm’s Law </a:t>
            </a:r>
            <a:endParaRPr lang="en-US" dirty="0"/>
          </a:p>
        </p:txBody>
      </p:sp>
      <p:sp>
        <p:nvSpPr>
          <p:cNvPr id="6" name="Content Placeholder 5"/>
          <p:cNvSpPr>
            <a:spLocks noGrp="1"/>
          </p:cNvSpPr>
          <p:nvPr>
            <p:ph idx="1"/>
          </p:nvPr>
        </p:nvSpPr>
        <p:spPr>
          <a:xfrm>
            <a:off x="457200" y="1600201"/>
            <a:ext cx="8342416" cy="2199904"/>
          </a:xfrm>
        </p:spPr>
        <p:txBody>
          <a:bodyPr/>
          <a:lstStyle/>
          <a:p>
            <a:pPr>
              <a:buFont typeface="Comic Sans MS" panose="030F0702030302020204" pitchFamily="66" charset="0"/>
              <a:buChar char="&gt;"/>
            </a:pPr>
            <a:r>
              <a:rPr lang="en-US" dirty="0" smtClean="0"/>
              <a:t>Voltage drop across a component is the amount of current flowing through it and multiplied by the resistance offered by it.</a:t>
            </a:r>
          </a:p>
          <a:p>
            <a:pPr>
              <a:buFont typeface="Comic Sans MS" panose="030F0702030302020204" pitchFamily="66" charset="0"/>
              <a:buChar char="&gt;"/>
            </a:pPr>
            <a:r>
              <a:rPr lang="en-US" dirty="0" smtClean="0"/>
              <a:t>V = I * R</a:t>
            </a:r>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44</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19306911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use </a:t>
            </a:r>
            <a:r>
              <a:rPr lang="en-US" dirty="0"/>
              <a:t>Ohm’s law for?</a:t>
            </a:r>
          </a:p>
        </p:txBody>
      </p:sp>
      <p:sp>
        <p:nvSpPr>
          <p:cNvPr id="3" name="Content Placeholder 2"/>
          <p:cNvSpPr>
            <a:spLocks noGrp="1"/>
          </p:cNvSpPr>
          <p:nvPr>
            <p:ph idx="1"/>
          </p:nvPr>
        </p:nvSpPr>
        <p:spPr>
          <a:xfrm>
            <a:off x="457200" y="2254469"/>
            <a:ext cx="8229599" cy="3871694"/>
          </a:xfrm>
        </p:spPr>
        <p:txBody>
          <a:bodyPr/>
          <a:lstStyle/>
          <a:p>
            <a:pPr marL="0" indent="0">
              <a:buNone/>
            </a:pPr>
            <a:r>
              <a:rPr lang="en-US" dirty="0" smtClean="0">
                <a:latin typeface="Comic Sans MS" panose="030F0702030302020204" pitchFamily="66" charset="0"/>
              </a:rPr>
              <a:t>&gt; LED manufacturer says: “This LED may be damaged if current above 10 </a:t>
            </a:r>
            <a:r>
              <a:rPr lang="en-US" dirty="0" err="1" smtClean="0">
                <a:latin typeface="Comic Sans MS" panose="030F0702030302020204" pitchFamily="66" charset="0"/>
              </a:rPr>
              <a:t>milli</a:t>
            </a:r>
            <a:r>
              <a:rPr lang="en-US" dirty="0" smtClean="0">
                <a:latin typeface="Comic Sans MS" panose="030F0702030302020204" pitchFamily="66" charset="0"/>
              </a:rPr>
              <a:t> Amps flows thru it. The voltage across the red LED will be 2 volts when it is glowing.”</a:t>
            </a:r>
          </a:p>
          <a:p>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45</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2465751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remove the batteries</a:t>
            </a:r>
            <a:endParaRPr lang="en-US" dirty="0"/>
          </a:p>
        </p:txBody>
      </p:sp>
      <p:sp>
        <p:nvSpPr>
          <p:cNvPr id="3" name="Content Placeholder 2"/>
          <p:cNvSpPr>
            <a:spLocks noGrp="1"/>
          </p:cNvSpPr>
          <p:nvPr>
            <p:ph idx="1"/>
          </p:nvPr>
        </p:nvSpPr>
        <p:spPr/>
        <p:txBody>
          <a:bodyPr/>
          <a:lstStyle/>
          <a:p>
            <a:r>
              <a:rPr lang="en-US" dirty="0" smtClean="0"/>
              <a:t>Why?</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46</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299427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a:t>
            </a:r>
            <a:endParaRPr lang="en-US" dirty="0"/>
          </a:p>
        </p:txBody>
      </p:sp>
      <p:sp>
        <p:nvSpPr>
          <p:cNvPr id="3" name="Content Placeholder 2"/>
          <p:cNvSpPr>
            <a:spLocks noGrp="1"/>
          </p:cNvSpPr>
          <p:nvPr>
            <p:ph idx="1"/>
          </p:nvPr>
        </p:nvSpPr>
        <p:spPr/>
        <p:txBody>
          <a:bodyPr/>
          <a:lstStyle/>
          <a:p>
            <a:pPr>
              <a:buFont typeface="Comic Sans MS" panose="030F0702030302020204" pitchFamily="66" charset="0"/>
              <a:buChar char="&gt;"/>
            </a:pPr>
            <a:r>
              <a:rPr lang="en-US" dirty="0" smtClean="0"/>
              <a:t>Blinking LED using Arduino</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47</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2952645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447" y="4077599"/>
            <a:ext cx="1433359" cy="1553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151" y="1313367"/>
            <a:ext cx="2775271" cy="224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What do you need?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48</a:t>
            </a:fld>
            <a:endParaRPr lang="en-US" dirty="0"/>
          </a:p>
        </p:txBody>
      </p:sp>
      <p:sp>
        <p:nvSpPr>
          <p:cNvPr id="4" name="Footer Placeholder 3"/>
          <p:cNvSpPr>
            <a:spLocks noGrp="1"/>
          </p:cNvSpPr>
          <p:nvPr>
            <p:ph type="ftr" sz="quarter" idx="11"/>
          </p:nvPr>
        </p:nvSpPr>
        <p:spPr>
          <a:xfrm>
            <a:off x="3252086" y="6356350"/>
            <a:ext cx="2895600" cy="365125"/>
          </a:xfrm>
        </p:spPr>
        <p:txBody>
          <a:bodyPr/>
          <a:lstStyle/>
          <a:p>
            <a:pPr algn="ctr"/>
            <a:endParaRPr lang="en-US" dirty="0"/>
          </a:p>
        </p:txBody>
      </p:sp>
      <p:pic>
        <p:nvPicPr>
          <p:cNvPr id="5" name="Picture 4"/>
          <p:cNvPicPr>
            <a:picLocks noChangeAspect="1"/>
          </p:cNvPicPr>
          <p:nvPr/>
        </p:nvPicPr>
        <p:blipFill>
          <a:blip r:embed="rId4">
            <a:lum/>
            <a:alphaModFix/>
          </a:blip>
          <a:srcRect/>
          <a:stretch>
            <a:fillRect/>
          </a:stretch>
        </p:blipFill>
        <p:spPr>
          <a:xfrm>
            <a:off x="5600592" y="1417638"/>
            <a:ext cx="2366884" cy="1575016"/>
          </a:xfrm>
          <a:prstGeom prst="rect">
            <a:avLst/>
          </a:prstGeom>
          <a:noFill/>
          <a:ln>
            <a:noFill/>
          </a:ln>
        </p:spPr>
      </p:pic>
      <p:pic>
        <p:nvPicPr>
          <p:cNvPr id="6" name="Picture 5"/>
          <p:cNvPicPr>
            <a:picLocks noChangeAspect="1"/>
          </p:cNvPicPr>
          <p:nvPr/>
        </p:nvPicPr>
        <p:blipFill>
          <a:blip r:embed="rId5">
            <a:lum/>
            <a:alphaModFix/>
          </a:blip>
          <a:srcRect/>
          <a:stretch>
            <a:fillRect/>
          </a:stretch>
        </p:blipFill>
        <p:spPr>
          <a:xfrm>
            <a:off x="575842" y="3966696"/>
            <a:ext cx="1866035" cy="1399614"/>
          </a:xfrm>
          <a:prstGeom prst="rect">
            <a:avLst/>
          </a:prstGeom>
          <a:noFill/>
          <a:ln>
            <a:noFill/>
          </a:ln>
        </p:spPr>
      </p:pic>
      <p:pic>
        <p:nvPicPr>
          <p:cNvPr id="1030" name="Picture 6" descr="C:\Users\pbhatter\Desktop\Archive\IOT\Arduino\Workshop material\red LE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102" y="4425478"/>
            <a:ext cx="1211873" cy="12118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56948" y="5452685"/>
            <a:ext cx="1290738" cy="369332"/>
          </a:xfrm>
          <a:prstGeom prst="rect">
            <a:avLst/>
          </a:prstGeom>
          <a:noFill/>
        </p:spPr>
        <p:txBody>
          <a:bodyPr wrap="none" rtlCol="0">
            <a:spAutoFit/>
          </a:bodyPr>
          <a:lstStyle/>
          <a:p>
            <a:r>
              <a:rPr lang="en-US" dirty="0" smtClean="0">
                <a:latin typeface="Comic Sans MS" panose="030F0702030302020204" pitchFamily="66" charset="0"/>
              </a:rPr>
              <a:t>Red L-E-D</a:t>
            </a:r>
            <a:endParaRPr lang="en-US" dirty="0">
              <a:latin typeface="Comic Sans MS" panose="030F0702030302020204" pitchFamily="66" charset="0"/>
            </a:endParaRPr>
          </a:p>
        </p:txBody>
      </p:sp>
      <p:sp>
        <p:nvSpPr>
          <p:cNvPr id="17" name="TextBox 16"/>
          <p:cNvSpPr txBox="1"/>
          <p:nvPr/>
        </p:nvSpPr>
        <p:spPr>
          <a:xfrm>
            <a:off x="6849359" y="5447228"/>
            <a:ext cx="2363147" cy="369332"/>
          </a:xfrm>
          <a:prstGeom prst="rect">
            <a:avLst/>
          </a:prstGeom>
          <a:noFill/>
        </p:spPr>
        <p:txBody>
          <a:bodyPr wrap="none" rtlCol="0">
            <a:spAutoFit/>
          </a:bodyPr>
          <a:lstStyle/>
          <a:p>
            <a:r>
              <a:rPr lang="en-US" dirty="0" smtClean="0">
                <a:latin typeface="Comic Sans MS" panose="030F0702030302020204" pitchFamily="66" charset="0"/>
              </a:rPr>
              <a:t>Resistor (270 ohms)</a:t>
            </a:r>
            <a:endParaRPr lang="en-US" dirty="0">
              <a:latin typeface="Comic Sans MS" panose="030F0702030302020204" pitchFamily="66" charset="0"/>
            </a:endParaRPr>
          </a:p>
        </p:txBody>
      </p:sp>
      <p:sp>
        <p:nvSpPr>
          <p:cNvPr id="19" name="TextBox 18"/>
          <p:cNvSpPr txBox="1"/>
          <p:nvPr/>
        </p:nvSpPr>
        <p:spPr>
          <a:xfrm>
            <a:off x="482617" y="1677955"/>
            <a:ext cx="1026243" cy="369332"/>
          </a:xfrm>
          <a:prstGeom prst="rect">
            <a:avLst/>
          </a:prstGeom>
          <a:noFill/>
        </p:spPr>
        <p:txBody>
          <a:bodyPr wrap="none" rtlCol="0">
            <a:spAutoFit/>
          </a:bodyPr>
          <a:lstStyle/>
          <a:p>
            <a:r>
              <a:rPr lang="en-US" dirty="0" smtClean="0">
                <a:latin typeface="Comic Sans MS" panose="030F0702030302020204" pitchFamily="66" charset="0"/>
              </a:rPr>
              <a:t>Arduino</a:t>
            </a:r>
            <a:endParaRPr lang="en-US" dirty="0">
              <a:latin typeface="Comic Sans MS" panose="030F0702030302020204" pitchFamily="66" charset="0"/>
            </a:endParaRPr>
          </a:p>
        </p:txBody>
      </p:sp>
      <p:sp>
        <p:nvSpPr>
          <p:cNvPr id="20" name="TextBox 19"/>
          <p:cNvSpPr txBox="1"/>
          <p:nvPr/>
        </p:nvSpPr>
        <p:spPr>
          <a:xfrm>
            <a:off x="989888" y="5287693"/>
            <a:ext cx="928459" cy="923330"/>
          </a:xfrm>
          <a:prstGeom prst="rect">
            <a:avLst/>
          </a:prstGeom>
          <a:noFill/>
        </p:spPr>
        <p:txBody>
          <a:bodyPr wrap="none" rtlCol="0">
            <a:spAutoFit/>
          </a:bodyPr>
          <a:lstStyle/>
          <a:p>
            <a:r>
              <a:rPr lang="en-US" dirty="0" smtClean="0">
                <a:latin typeface="Comic Sans MS" panose="030F0702030302020204" pitchFamily="66" charset="0"/>
              </a:rPr>
              <a:t>Wires</a:t>
            </a:r>
          </a:p>
          <a:p>
            <a:r>
              <a:rPr lang="en-US" dirty="0" smtClean="0">
                <a:latin typeface="Comic Sans MS" panose="030F0702030302020204" pitchFamily="66" charset="0"/>
              </a:rPr>
              <a:t>1 Red</a:t>
            </a:r>
          </a:p>
          <a:p>
            <a:r>
              <a:rPr lang="en-US" dirty="0" smtClean="0">
                <a:latin typeface="Comic Sans MS" panose="030F0702030302020204" pitchFamily="66" charset="0"/>
              </a:rPr>
              <a:t>1 Black</a:t>
            </a:r>
            <a:endParaRPr lang="en-US" dirty="0">
              <a:latin typeface="Comic Sans MS" panose="030F0702030302020204" pitchFamily="66" charset="0"/>
            </a:endParaRPr>
          </a:p>
        </p:txBody>
      </p:sp>
      <p:sp>
        <p:nvSpPr>
          <p:cNvPr id="21" name="TextBox 20"/>
          <p:cNvSpPr txBox="1"/>
          <p:nvPr/>
        </p:nvSpPr>
        <p:spPr>
          <a:xfrm>
            <a:off x="6113260" y="3076373"/>
            <a:ext cx="1446230" cy="369332"/>
          </a:xfrm>
          <a:prstGeom prst="rect">
            <a:avLst/>
          </a:prstGeom>
          <a:noFill/>
        </p:spPr>
        <p:txBody>
          <a:bodyPr wrap="none" rtlCol="0">
            <a:spAutoFit/>
          </a:bodyPr>
          <a:lstStyle/>
          <a:p>
            <a:r>
              <a:rPr lang="en-US" dirty="0">
                <a:latin typeface="Comic Sans MS" panose="030F0702030302020204" pitchFamily="66" charset="0"/>
              </a:rPr>
              <a:t>Breadboard</a:t>
            </a:r>
          </a:p>
        </p:txBody>
      </p:sp>
      <p:sp>
        <p:nvSpPr>
          <p:cNvPr id="22" name="TextBox 21"/>
          <p:cNvSpPr txBox="1"/>
          <p:nvPr/>
        </p:nvSpPr>
        <p:spPr>
          <a:xfrm>
            <a:off x="6132256" y="4075878"/>
            <a:ext cx="1361270" cy="923330"/>
          </a:xfrm>
          <a:prstGeom prst="rect">
            <a:avLst/>
          </a:prstGeom>
          <a:noFill/>
        </p:spPr>
        <p:txBody>
          <a:bodyPr wrap="none" rtlCol="0">
            <a:spAutoFit/>
          </a:bodyPr>
          <a:lstStyle/>
          <a:p>
            <a:r>
              <a:rPr lang="en-US" dirty="0" smtClean="0">
                <a:latin typeface="Comic Sans MS" panose="030F0702030302020204" pitchFamily="66" charset="0"/>
              </a:rPr>
              <a:t>Brown Ring</a:t>
            </a:r>
          </a:p>
          <a:p>
            <a:r>
              <a:rPr lang="en-US" dirty="0" smtClean="0">
                <a:latin typeface="Comic Sans MS" panose="030F0702030302020204" pitchFamily="66" charset="0"/>
              </a:rPr>
              <a:t>Violet Ring</a:t>
            </a:r>
          </a:p>
          <a:p>
            <a:r>
              <a:rPr lang="en-US" dirty="0" smtClean="0">
                <a:latin typeface="Comic Sans MS" panose="030F0702030302020204" pitchFamily="66" charset="0"/>
              </a:rPr>
              <a:t>Red Ring</a:t>
            </a:r>
            <a:endParaRPr lang="en-US" dirty="0">
              <a:latin typeface="Comic Sans MS" panose="030F0702030302020204" pitchFamily="66" charset="0"/>
            </a:endParaRPr>
          </a:p>
        </p:txBody>
      </p:sp>
      <p:cxnSp>
        <p:nvCxnSpPr>
          <p:cNvPr id="11" name="Straight Arrow Connector 10"/>
          <p:cNvCxnSpPr/>
          <p:nvPr/>
        </p:nvCxnSpPr>
        <p:spPr>
          <a:xfrm flipV="1">
            <a:off x="7464669" y="4844562"/>
            <a:ext cx="336814" cy="615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464669" y="4284785"/>
            <a:ext cx="547829" cy="33996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411915" y="4604239"/>
            <a:ext cx="495076" cy="1245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026" name="Picture 2" descr="C:\Users\pbhatter\AppData\Local\Microsoft\Windows\Temporary Internet Files\Content.IE5\CR676WFS\MC900431595[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7800" y="4117128"/>
            <a:ext cx="1828572" cy="18285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1601" y="3261039"/>
            <a:ext cx="1214437" cy="955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762371" y="5761034"/>
            <a:ext cx="907621" cy="369332"/>
          </a:xfrm>
          <a:prstGeom prst="rect">
            <a:avLst/>
          </a:prstGeom>
        </p:spPr>
        <p:txBody>
          <a:bodyPr wrap="none">
            <a:spAutoFit/>
          </a:bodyPr>
          <a:lstStyle/>
          <a:p>
            <a:r>
              <a:rPr lang="en-US" dirty="0" smtClean="0">
                <a:latin typeface="Comic Sans MS" panose="030F0702030302020204" pitchFamily="66" charset="0"/>
              </a:rPr>
              <a:t>Laptop</a:t>
            </a:r>
            <a:endParaRPr lang="en-US" dirty="0"/>
          </a:p>
        </p:txBody>
      </p:sp>
      <p:sp>
        <p:nvSpPr>
          <p:cNvPr id="13" name="Rectangle 12"/>
          <p:cNvSpPr/>
          <p:nvPr/>
        </p:nvSpPr>
        <p:spPr>
          <a:xfrm>
            <a:off x="3951601" y="4234907"/>
            <a:ext cx="1292341" cy="369332"/>
          </a:xfrm>
          <a:prstGeom prst="rect">
            <a:avLst/>
          </a:prstGeom>
        </p:spPr>
        <p:txBody>
          <a:bodyPr wrap="none">
            <a:spAutoFit/>
          </a:bodyPr>
          <a:lstStyle/>
          <a:p>
            <a:r>
              <a:rPr lang="en-US" dirty="0" smtClean="0">
                <a:latin typeface="Comic Sans MS" panose="030F0702030302020204" pitchFamily="66" charset="0"/>
              </a:rPr>
              <a:t>USB cable</a:t>
            </a:r>
            <a:endParaRPr lang="en-US" dirty="0"/>
          </a:p>
        </p:txBody>
      </p:sp>
    </p:spTree>
    <p:extLst>
      <p:ext uri="{BB962C8B-B14F-4D97-AF65-F5344CB8AC3E}">
        <p14:creationId xmlns:p14="http://schemas.microsoft.com/office/powerpoint/2010/main" val="3694532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099" y="1527164"/>
            <a:ext cx="1770278" cy="2109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668238" y="216393"/>
            <a:ext cx="6005609" cy="1143000"/>
          </a:xfrm>
        </p:spPr>
        <p:txBody>
          <a:bodyPr/>
          <a:lstStyle/>
          <a:p>
            <a:r>
              <a:rPr lang="en-US" dirty="0" smtClean="0"/>
              <a:t>How does it work?</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49</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460" y="4042570"/>
            <a:ext cx="630885" cy="646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5" descr="C:\Users\pbhatter\AppData\Local\Microsoft\Windows\Temporary Internet Files\Content.IE5\QGL3CUUA\MP9004067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86" y="4115536"/>
            <a:ext cx="751603" cy="50087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8" descr="C:\Users\pbhatter\AppData\Local\Microsoft\Windows\Temporary Internet Files\Content.IE5\IC0I83B1\MC900441896[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03" y="1823758"/>
            <a:ext cx="1469762" cy="10192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0" descr="C:\Users\pbhatter\AppData\Local\Microsoft\Windows\Temporary Internet Files\Content.IE5\CR676WFS\MC90043478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212" y="1897255"/>
            <a:ext cx="1135754" cy="1135754"/>
          </a:xfrm>
          <a:prstGeom prst="rect">
            <a:avLst/>
          </a:prstGeom>
          <a:noFill/>
          <a:extLst>
            <a:ext uri="{909E8E84-426E-40DD-AFC4-6F175D3DCCD1}">
              <a14:hiddenFill xmlns:a14="http://schemas.microsoft.com/office/drawing/2010/main">
                <a:solidFill>
                  <a:srgbClr val="FFFFFF"/>
                </a:solidFill>
              </a14:hiddenFill>
            </a:ext>
          </a:extLst>
        </p:spPr>
      </p:pic>
      <p:sp>
        <p:nvSpPr>
          <p:cNvPr id="2064" name="Right Arrow 2063"/>
          <p:cNvSpPr/>
          <p:nvPr/>
        </p:nvSpPr>
        <p:spPr>
          <a:xfrm>
            <a:off x="4111100" y="2291928"/>
            <a:ext cx="690150" cy="346408"/>
          </a:xfrm>
          <a:prstGeom prst="rightArrow">
            <a:avLst>
              <a:gd name="adj1" fmla="val 36228"/>
              <a:gd name="adj2"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5" name="Picture 12" descr="C:\Users\pbhatter\AppData\Local\Microsoft\Windows\Temporary Internet Files\Content.IE5\CR676WFS\MC900413532[1].w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6175" y="4991795"/>
            <a:ext cx="1803400" cy="171767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pbhatter\AppData\Local\Microsoft\Windows\Temporary Internet Files\Content.IE5\IC0I83B1\MC900383652[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0666" y="3885862"/>
            <a:ext cx="679684" cy="8567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7422" y="3998507"/>
            <a:ext cx="395855" cy="756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67" name="Straight Connector 2066"/>
          <p:cNvCxnSpPr/>
          <p:nvPr/>
        </p:nvCxnSpPr>
        <p:spPr>
          <a:xfrm flipV="1">
            <a:off x="3904509" y="4314238"/>
            <a:ext cx="1865670" cy="27100"/>
          </a:xfrm>
          <a:prstGeom prst="line">
            <a:avLst/>
          </a:prstGeom>
          <a:ln w="508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069" name="Right Arrow 2068"/>
          <p:cNvSpPr/>
          <p:nvPr/>
        </p:nvSpPr>
        <p:spPr>
          <a:xfrm rot="13523053">
            <a:off x="3107401" y="4977174"/>
            <a:ext cx="1379714" cy="5297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p:cNvSpPr/>
          <p:nvPr/>
        </p:nvSpPr>
        <p:spPr>
          <a:xfrm rot="8313878">
            <a:off x="6320817" y="5270131"/>
            <a:ext cx="1253981" cy="52972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0" name="TextBox 2069"/>
          <p:cNvSpPr txBox="1"/>
          <p:nvPr/>
        </p:nvSpPr>
        <p:spPr>
          <a:xfrm>
            <a:off x="2411486" y="5534993"/>
            <a:ext cx="1289135" cy="461665"/>
          </a:xfrm>
          <a:prstGeom prst="rect">
            <a:avLst/>
          </a:prstGeom>
          <a:noFill/>
        </p:spPr>
        <p:txBody>
          <a:bodyPr wrap="none" rtlCol="0">
            <a:spAutoFit/>
          </a:bodyPr>
          <a:lstStyle/>
          <a:p>
            <a:r>
              <a:rPr lang="en-US" sz="2400" dirty="0" smtClean="0">
                <a:latin typeface="Comic Sans MS" panose="030F0702030302020204" pitchFamily="66" charset="0"/>
              </a:rPr>
              <a:t>Sensing</a:t>
            </a:r>
            <a:endParaRPr lang="en-US" sz="2400" dirty="0">
              <a:latin typeface="Comic Sans MS" panose="030F0702030302020204" pitchFamily="66" charset="0"/>
            </a:endParaRPr>
          </a:p>
        </p:txBody>
      </p:sp>
      <p:sp>
        <p:nvSpPr>
          <p:cNvPr id="65" name="TextBox 64"/>
          <p:cNvSpPr txBox="1"/>
          <p:nvPr/>
        </p:nvSpPr>
        <p:spPr>
          <a:xfrm>
            <a:off x="7142134" y="5534992"/>
            <a:ext cx="1729961" cy="461665"/>
          </a:xfrm>
          <a:prstGeom prst="rect">
            <a:avLst/>
          </a:prstGeom>
          <a:noFill/>
        </p:spPr>
        <p:txBody>
          <a:bodyPr wrap="none" rtlCol="0">
            <a:spAutoFit/>
          </a:bodyPr>
          <a:lstStyle/>
          <a:p>
            <a:r>
              <a:rPr lang="en-US" sz="2400" dirty="0" smtClean="0">
                <a:latin typeface="Comic Sans MS" panose="030F0702030302020204" pitchFamily="66" charset="0"/>
              </a:rPr>
              <a:t>Controlling</a:t>
            </a:r>
            <a:endParaRPr lang="en-US" sz="2400" dirty="0">
              <a:latin typeface="Comic Sans MS" panose="030F0702030302020204" pitchFamily="66" charset="0"/>
            </a:endParaRPr>
          </a:p>
        </p:txBody>
      </p:sp>
      <p:cxnSp>
        <p:nvCxnSpPr>
          <p:cNvPr id="2072" name="Straight Arrow Connector 2071"/>
          <p:cNvCxnSpPr/>
          <p:nvPr/>
        </p:nvCxnSpPr>
        <p:spPr>
          <a:xfrm flipV="1">
            <a:off x="1834381" y="3449283"/>
            <a:ext cx="2794907" cy="5648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3040032" y="3550724"/>
            <a:ext cx="1876122" cy="5648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76" name="Straight Arrow Connector 2075"/>
          <p:cNvCxnSpPr/>
          <p:nvPr/>
        </p:nvCxnSpPr>
        <p:spPr>
          <a:xfrm>
            <a:off x="5671043" y="3561502"/>
            <a:ext cx="588532" cy="3273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78" name="Straight Arrow Connector 2077"/>
          <p:cNvCxnSpPr>
            <a:endCxn id="57" idx="0"/>
          </p:cNvCxnSpPr>
          <p:nvPr/>
        </p:nvCxnSpPr>
        <p:spPr>
          <a:xfrm>
            <a:off x="6302471" y="3577018"/>
            <a:ext cx="598037" cy="30884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79" name="TextBox 2078"/>
          <p:cNvSpPr txBox="1"/>
          <p:nvPr/>
        </p:nvSpPr>
        <p:spPr>
          <a:xfrm>
            <a:off x="0" y="3652518"/>
            <a:ext cx="1620957" cy="1323439"/>
          </a:xfrm>
          <a:prstGeom prst="rect">
            <a:avLst/>
          </a:prstGeom>
          <a:noFill/>
        </p:spPr>
        <p:txBody>
          <a:bodyPr wrap="none" rtlCol="0">
            <a:spAutoFit/>
          </a:bodyPr>
          <a:lstStyle/>
          <a:p>
            <a:r>
              <a:rPr lang="en-US" sz="4000" dirty="0" smtClean="0">
                <a:latin typeface="Comic Sans MS" panose="030F0702030302020204" pitchFamily="66" charset="0"/>
              </a:rPr>
              <a:t>Input</a:t>
            </a:r>
          </a:p>
          <a:p>
            <a:r>
              <a:rPr lang="en-US" sz="4000" dirty="0" smtClean="0">
                <a:latin typeface="Comic Sans MS" panose="030F0702030302020204" pitchFamily="66" charset="0"/>
              </a:rPr>
              <a:t> ports</a:t>
            </a:r>
            <a:endParaRPr lang="en-US" sz="4000" dirty="0">
              <a:latin typeface="Comic Sans MS" panose="030F0702030302020204" pitchFamily="66" charset="0"/>
            </a:endParaRPr>
          </a:p>
        </p:txBody>
      </p:sp>
      <p:sp>
        <p:nvSpPr>
          <p:cNvPr id="77" name="TextBox 76"/>
          <p:cNvSpPr txBox="1"/>
          <p:nvPr/>
        </p:nvSpPr>
        <p:spPr>
          <a:xfrm>
            <a:off x="7356052" y="3590127"/>
            <a:ext cx="1883849" cy="1323439"/>
          </a:xfrm>
          <a:prstGeom prst="rect">
            <a:avLst/>
          </a:prstGeom>
          <a:noFill/>
        </p:spPr>
        <p:txBody>
          <a:bodyPr wrap="none" rtlCol="0">
            <a:spAutoFit/>
          </a:bodyPr>
          <a:lstStyle/>
          <a:p>
            <a:r>
              <a:rPr lang="en-US" sz="4000" dirty="0" smtClean="0">
                <a:latin typeface="Comic Sans MS" panose="030F0702030302020204" pitchFamily="66" charset="0"/>
              </a:rPr>
              <a:t>Output</a:t>
            </a:r>
          </a:p>
          <a:p>
            <a:r>
              <a:rPr lang="en-US" sz="4000" dirty="0" smtClean="0">
                <a:latin typeface="Comic Sans MS" panose="030F0702030302020204" pitchFamily="66" charset="0"/>
              </a:rPr>
              <a:t> ports</a:t>
            </a:r>
            <a:endParaRPr lang="en-US" sz="4000" dirty="0">
              <a:latin typeface="Comic Sans MS" panose="030F0702030302020204" pitchFamily="66" charset="0"/>
            </a:endParaRPr>
          </a:p>
        </p:txBody>
      </p:sp>
      <p:sp>
        <p:nvSpPr>
          <p:cNvPr id="78" name="TextBox 77"/>
          <p:cNvSpPr txBox="1"/>
          <p:nvPr/>
        </p:nvSpPr>
        <p:spPr>
          <a:xfrm>
            <a:off x="3481103" y="1065499"/>
            <a:ext cx="1978427" cy="461665"/>
          </a:xfrm>
          <a:prstGeom prst="rect">
            <a:avLst/>
          </a:prstGeom>
          <a:noFill/>
        </p:spPr>
        <p:txBody>
          <a:bodyPr wrap="none" rtlCol="0">
            <a:spAutoFit/>
          </a:bodyPr>
          <a:lstStyle/>
          <a:p>
            <a:r>
              <a:rPr lang="en-US" sz="2400" dirty="0" smtClean="0">
                <a:latin typeface="Comic Sans MS" panose="030F0702030302020204" pitchFamily="66" charset="0"/>
              </a:rPr>
              <a:t>Instructions</a:t>
            </a:r>
            <a:endParaRPr lang="en-US" sz="2400" dirty="0">
              <a:latin typeface="Comic Sans MS" panose="030F0702030302020204" pitchFamily="66" charset="0"/>
            </a:endParaRPr>
          </a:p>
        </p:txBody>
      </p:sp>
      <p:pic>
        <p:nvPicPr>
          <p:cNvPr id="2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0251" y="1296332"/>
            <a:ext cx="2920514" cy="2024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978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344057" cy="1143000"/>
          </a:xfrm>
        </p:spPr>
        <p:txBody>
          <a:bodyPr/>
          <a:lstStyle/>
          <a:p>
            <a:r>
              <a:rPr lang="en-US" dirty="0" smtClean="0"/>
              <a:t>Have you seen this </a:t>
            </a:r>
            <a:br>
              <a:rPr lang="en-US" dirty="0" smtClean="0"/>
            </a:br>
            <a:r>
              <a:rPr lang="en-US" dirty="0" smtClean="0"/>
              <a:t>one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410" y="1999540"/>
            <a:ext cx="6374230" cy="3571974"/>
          </a:xfrm>
        </p:spPr>
      </p:pic>
      <p:sp>
        <p:nvSpPr>
          <p:cNvPr id="4" name="Slide Number Placeholder 3"/>
          <p:cNvSpPr>
            <a:spLocks noGrp="1"/>
          </p:cNvSpPr>
          <p:nvPr>
            <p:ph type="sldNum" sz="quarter" idx="12"/>
          </p:nvPr>
        </p:nvSpPr>
        <p:spPr/>
        <p:txBody>
          <a:bodyPr/>
          <a:lstStyle/>
          <a:p>
            <a:pPr algn="r"/>
            <a:fld id="{6C0001A9-357E-7541-840E-1F18FD9D64CA}" type="slidenum">
              <a:rPr lang="en-US" smtClean="0"/>
              <a:pPr algn="r"/>
              <a:t>5</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2003437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Output Port</a:t>
            </a:r>
            <a:endParaRPr lang="en-US" dirty="0"/>
          </a:p>
        </p:txBody>
      </p:sp>
      <p:sp>
        <p:nvSpPr>
          <p:cNvPr id="5" name="Content Placeholder 4"/>
          <p:cNvSpPr>
            <a:spLocks noGrp="1"/>
          </p:cNvSpPr>
          <p:nvPr>
            <p:ph idx="1"/>
          </p:nvPr>
        </p:nvSpPr>
        <p:spPr/>
        <p:txBody>
          <a:bodyPr/>
          <a:lstStyle/>
          <a:p>
            <a:r>
              <a:rPr lang="en-US" sz="2800" dirty="0" smtClean="0"/>
              <a:t>Device (our LED circuit) is connected to the </a:t>
            </a:r>
            <a:r>
              <a:rPr lang="en-US" sz="2800" b="1" dirty="0" smtClean="0"/>
              <a:t>port</a:t>
            </a:r>
          </a:p>
          <a:p>
            <a:r>
              <a:rPr lang="en-US" sz="2800" dirty="0" smtClean="0"/>
              <a:t>Arduino generates signal on the port</a:t>
            </a:r>
          </a:p>
          <a:p>
            <a:r>
              <a:rPr lang="en-US" sz="2800" dirty="0"/>
              <a:t>T</a:t>
            </a:r>
            <a:r>
              <a:rPr lang="en-US" sz="2800" dirty="0" smtClean="0"/>
              <a:t>he device receives the signal and acts</a:t>
            </a:r>
          </a:p>
          <a:p>
            <a:r>
              <a:rPr lang="en-US" sz="2800" dirty="0" smtClean="0"/>
              <a:t>Example: Signal </a:t>
            </a:r>
            <a:r>
              <a:rPr lang="en-US" sz="2800" dirty="0"/>
              <a:t>on the port </a:t>
            </a:r>
            <a:r>
              <a:rPr lang="en-US" sz="2800" dirty="0" smtClean="0"/>
              <a:t>is set to 5 Volts to  “Power-On” the LED</a:t>
            </a:r>
            <a:endParaRPr lang="en-US" sz="2800" dirty="0"/>
          </a:p>
        </p:txBody>
      </p:sp>
      <p:sp>
        <p:nvSpPr>
          <p:cNvPr id="3" name="Slide Number Placeholder 2"/>
          <p:cNvSpPr>
            <a:spLocks noGrp="1"/>
          </p:cNvSpPr>
          <p:nvPr>
            <p:ph type="sldNum" sz="quarter" idx="12"/>
          </p:nvPr>
        </p:nvSpPr>
        <p:spPr>
          <a:xfrm>
            <a:off x="6564133" y="6356350"/>
            <a:ext cx="1219200" cy="365125"/>
          </a:xfrm>
        </p:spPr>
        <p:txBody>
          <a:bodyPr/>
          <a:lstStyle/>
          <a:p>
            <a:pPr algn="r"/>
            <a:fld id="{6C0001A9-357E-7541-840E-1F18FD9D64CA}" type="slidenum">
              <a:rPr lang="en-US" smtClean="0"/>
              <a:pPr algn="r"/>
              <a:t>50</a:t>
            </a:fld>
            <a:endParaRPr lang="en-US" dirty="0"/>
          </a:p>
        </p:txBody>
      </p:sp>
      <p:sp>
        <p:nvSpPr>
          <p:cNvPr id="4" name="Footer Placeholder 3"/>
          <p:cNvSpPr>
            <a:spLocks noGrp="1"/>
          </p:cNvSpPr>
          <p:nvPr>
            <p:ph type="ftr" sz="quarter" idx="11"/>
          </p:nvPr>
        </p:nvSpPr>
        <p:spPr/>
        <p:txBody>
          <a:bodyPr/>
          <a:lstStyle/>
          <a:p>
            <a:pPr algn="ctr"/>
            <a:endParaRPr lang="en-US" dirty="0"/>
          </a:p>
        </p:txBody>
      </p:sp>
      <p:cxnSp>
        <p:nvCxnSpPr>
          <p:cNvPr id="7" name="Straight Connector 6"/>
          <p:cNvCxnSpPr/>
          <p:nvPr/>
        </p:nvCxnSpPr>
        <p:spPr>
          <a:xfrm>
            <a:off x="904714" y="5709743"/>
            <a:ext cx="6762584" cy="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68453" y="4850525"/>
            <a:ext cx="6703947" cy="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606027" y="4914366"/>
            <a:ext cx="0" cy="712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06027" y="4914366"/>
            <a:ext cx="11450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760291" y="4914366"/>
            <a:ext cx="0" cy="712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880237" y="4914366"/>
            <a:ext cx="0" cy="712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80237" y="4914366"/>
            <a:ext cx="11450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034501" y="4914366"/>
            <a:ext cx="0" cy="712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6099313" y="4914366"/>
            <a:ext cx="0" cy="7122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099313" y="4914366"/>
            <a:ext cx="929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1518699" y="4574973"/>
            <a:ext cx="0" cy="1391479"/>
          </a:xfrm>
          <a:prstGeom prst="straightConnector1">
            <a:avLst/>
          </a:prstGeom>
          <a:ln>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06014" y="5101207"/>
            <a:ext cx="724878" cy="338554"/>
          </a:xfrm>
          <a:prstGeom prst="rect">
            <a:avLst/>
          </a:prstGeom>
          <a:noFill/>
        </p:spPr>
        <p:txBody>
          <a:bodyPr wrap="none" rtlCol="0">
            <a:spAutoFit/>
          </a:bodyPr>
          <a:lstStyle/>
          <a:p>
            <a:r>
              <a:rPr lang="en-US" sz="1600" dirty="0" smtClean="0">
                <a:solidFill>
                  <a:srgbClr val="FF0000"/>
                </a:solidFill>
                <a:latin typeface="Comic Sans MS" panose="030F0702030302020204" pitchFamily="66" charset="0"/>
              </a:rPr>
              <a:t>Start</a:t>
            </a:r>
            <a:endParaRPr lang="en-US" sz="1600" dirty="0">
              <a:solidFill>
                <a:srgbClr val="FF0000"/>
              </a:solidFill>
              <a:latin typeface="Comic Sans MS" panose="030F0702030302020204" pitchFamily="66" charset="0"/>
            </a:endParaRPr>
          </a:p>
        </p:txBody>
      </p:sp>
      <p:sp>
        <p:nvSpPr>
          <p:cNvPr id="35" name="TextBox 34"/>
          <p:cNvSpPr txBox="1"/>
          <p:nvPr/>
        </p:nvSpPr>
        <p:spPr>
          <a:xfrm>
            <a:off x="1430892" y="6006325"/>
            <a:ext cx="522900" cy="461665"/>
          </a:xfrm>
          <a:prstGeom prst="rect">
            <a:avLst/>
          </a:prstGeom>
          <a:noFill/>
        </p:spPr>
        <p:txBody>
          <a:bodyPr wrap="none" rtlCol="0">
            <a:spAutoFit/>
          </a:bodyPr>
          <a:lstStyle/>
          <a:p>
            <a:r>
              <a:rPr lang="en-US" sz="1200" dirty="0">
                <a:solidFill>
                  <a:srgbClr val="FF0000"/>
                </a:solidFill>
                <a:latin typeface="Comic Sans MS" panose="030F0702030302020204" pitchFamily="66" charset="0"/>
              </a:rPr>
              <a:t>Turn</a:t>
            </a:r>
          </a:p>
          <a:p>
            <a:r>
              <a:rPr lang="en-US" sz="1200" dirty="0">
                <a:solidFill>
                  <a:srgbClr val="FF0000"/>
                </a:solidFill>
                <a:latin typeface="Comic Sans MS" panose="030F0702030302020204" pitchFamily="66" charset="0"/>
              </a:rPr>
              <a:t>On</a:t>
            </a:r>
          </a:p>
        </p:txBody>
      </p:sp>
      <p:sp>
        <p:nvSpPr>
          <p:cNvPr id="36" name="TextBox 35"/>
          <p:cNvSpPr txBox="1"/>
          <p:nvPr/>
        </p:nvSpPr>
        <p:spPr>
          <a:xfrm>
            <a:off x="2681190" y="6006324"/>
            <a:ext cx="522900" cy="461665"/>
          </a:xfrm>
          <a:prstGeom prst="rect">
            <a:avLst/>
          </a:prstGeom>
          <a:noFill/>
        </p:spPr>
        <p:txBody>
          <a:bodyPr wrap="none" rtlCol="0">
            <a:spAutoFit/>
          </a:bodyPr>
          <a:lstStyle/>
          <a:p>
            <a:r>
              <a:rPr lang="en-US" sz="1200" dirty="0" smtClean="0">
                <a:solidFill>
                  <a:srgbClr val="FF0000"/>
                </a:solidFill>
                <a:latin typeface="Comic Sans MS" panose="030F0702030302020204" pitchFamily="66" charset="0"/>
              </a:rPr>
              <a:t>Turn</a:t>
            </a:r>
          </a:p>
          <a:p>
            <a:r>
              <a:rPr lang="en-US" sz="1200" dirty="0" smtClean="0">
                <a:solidFill>
                  <a:srgbClr val="FF0000"/>
                </a:solidFill>
                <a:latin typeface="Comic Sans MS" panose="030F0702030302020204" pitchFamily="66" charset="0"/>
              </a:rPr>
              <a:t>Off</a:t>
            </a:r>
            <a:endParaRPr lang="en-US" sz="1200" dirty="0">
              <a:solidFill>
                <a:srgbClr val="FF0000"/>
              </a:solidFill>
              <a:latin typeface="Comic Sans MS" panose="030F0702030302020204" pitchFamily="66" charset="0"/>
            </a:endParaRPr>
          </a:p>
        </p:txBody>
      </p:sp>
      <p:sp>
        <p:nvSpPr>
          <p:cNvPr id="37" name="TextBox 36"/>
          <p:cNvSpPr txBox="1"/>
          <p:nvPr/>
        </p:nvSpPr>
        <p:spPr>
          <a:xfrm>
            <a:off x="3691388" y="6006325"/>
            <a:ext cx="522900" cy="461665"/>
          </a:xfrm>
          <a:prstGeom prst="rect">
            <a:avLst/>
          </a:prstGeom>
          <a:noFill/>
        </p:spPr>
        <p:txBody>
          <a:bodyPr wrap="none" rtlCol="0">
            <a:spAutoFit/>
          </a:bodyPr>
          <a:lstStyle/>
          <a:p>
            <a:r>
              <a:rPr lang="en-US" sz="1200" dirty="0" smtClean="0">
                <a:solidFill>
                  <a:srgbClr val="FF0000"/>
                </a:solidFill>
                <a:latin typeface="Comic Sans MS" panose="030F0702030302020204" pitchFamily="66" charset="0"/>
              </a:rPr>
              <a:t>Turn</a:t>
            </a:r>
          </a:p>
          <a:p>
            <a:r>
              <a:rPr lang="en-US" sz="1200" dirty="0" smtClean="0">
                <a:solidFill>
                  <a:srgbClr val="FF0000"/>
                </a:solidFill>
                <a:latin typeface="Comic Sans MS" panose="030F0702030302020204" pitchFamily="66" charset="0"/>
              </a:rPr>
              <a:t>On</a:t>
            </a:r>
            <a:endParaRPr lang="en-US" sz="1200" dirty="0">
              <a:solidFill>
                <a:srgbClr val="FF0000"/>
              </a:solidFill>
              <a:latin typeface="Comic Sans MS" panose="030F0702030302020204" pitchFamily="66" charset="0"/>
            </a:endParaRPr>
          </a:p>
        </p:txBody>
      </p:sp>
      <p:sp>
        <p:nvSpPr>
          <p:cNvPr id="38" name="TextBox 37"/>
          <p:cNvSpPr txBox="1"/>
          <p:nvPr/>
        </p:nvSpPr>
        <p:spPr>
          <a:xfrm>
            <a:off x="4944854" y="5967380"/>
            <a:ext cx="522900" cy="461665"/>
          </a:xfrm>
          <a:prstGeom prst="rect">
            <a:avLst/>
          </a:prstGeom>
          <a:noFill/>
        </p:spPr>
        <p:txBody>
          <a:bodyPr wrap="none" rtlCol="0">
            <a:spAutoFit/>
          </a:bodyPr>
          <a:lstStyle/>
          <a:p>
            <a:r>
              <a:rPr lang="en-US" sz="1200" dirty="0" smtClean="0">
                <a:solidFill>
                  <a:srgbClr val="FF0000"/>
                </a:solidFill>
                <a:latin typeface="Comic Sans MS" panose="030F0702030302020204" pitchFamily="66" charset="0"/>
              </a:rPr>
              <a:t>Turn</a:t>
            </a:r>
          </a:p>
          <a:p>
            <a:r>
              <a:rPr lang="en-US" sz="1200" dirty="0" smtClean="0">
                <a:solidFill>
                  <a:srgbClr val="FF0000"/>
                </a:solidFill>
                <a:latin typeface="Comic Sans MS" panose="030F0702030302020204" pitchFamily="66" charset="0"/>
              </a:rPr>
              <a:t>Off</a:t>
            </a:r>
            <a:endParaRPr lang="en-US" sz="1200" dirty="0">
              <a:solidFill>
                <a:srgbClr val="FF0000"/>
              </a:solidFill>
              <a:latin typeface="Comic Sans MS" panose="030F0702030302020204" pitchFamily="66" charset="0"/>
            </a:endParaRPr>
          </a:p>
        </p:txBody>
      </p:sp>
      <p:sp>
        <p:nvSpPr>
          <p:cNvPr id="39" name="TextBox 38"/>
          <p:cNvSpPr txBox="1"/>
          <p:nvPr/>
        </p:nvSpPr>
        <p:spPr>
          <a:xfrm>
            <a:off x="5902000" y="6006323"/>
            <a:ext cx="522900" cy="461665"/>
          </a:xfrm>
          <a:prstGeom prst="rect">
            <a:avLst/>
          </a:prstGeom>
          <a:noFill/>
        </p:spPr>
        <p:txBody>
          <a:bodyPr wrap="none" rtlCol="0">
            <a:spAutoFit/>
          </a:bodyPr>
          <a:lstStyle/>
          <a:p>
            <a:r>
              <a:rPr lang="en-US" sz="1200" dirty="0" smtClean="0">
                <a:solidFill>
                  <a:srgbClr val="FF0000"/>
                </a:solidFill>
                <a:latin typeface="Comic Sans MS" panose="030F0702030302020204" pitchFamily="66" charset="0"/>
              </a:rPr>
              <a:t>Turn</a:t>
            </a:r>
          </a:p>
          <a:p>
            <a:r>
              <a:rPr lang="en-US" sz="1200" dirty="0" smtClean="0">
                <a:solidFill>
                  <a:srgbClr val="FF0000"/>
                </a:solidFill>
                <a:latin typeface="Comic Sans MS" panose="030F0702030302020204" pitchFamily="66" charset="0"/>
              </a:rPr>
              <a:t>On</a:t>
            </a:r>
            <a:endParaRPr lang="en-US" sz="1200" dirty="0">
              <a:solidFill>
                <a:srgbClr val="FF0000"/>
              </a:solidFill>
              <a:latin typeface="Comic Sans MS" panose="030F0702030302020204" pitchFamily="66" charset="0"/>
            </a:endParaRPr>
          </a:p>
        </p:txBody>
      </p:sp>
      <p:sp>
        <p:nvSpPr>
          <p:cNvPr id="42" name="TextBox 41"/>
          <p:cNvSpPr txBox="1"/>
          <p:nvPr/>
        </p:nvSpPr>
        <p:spPr>
          <a:xfrm>
            <a:off x="250665" y="4624087"/>
            <a:ext cx="780983" cy="307777"/>
          </a:xfrm>
          <a:prstGeom prst="rect">
            <a:avLst/>
          </a:prstGeom>
          <a:noFill/>
        </p:spPr>
        <p:txBody>
          <a:bodyPr wrap="none" rtlCol="0">
            <a:spAutoFit/>
          </a:bodyPr>
          <a:lstStyle/>
          <a:p>
            <a:r>
              <a:rPr lang="en-US" sz="1400" dirty="0" smtClean="0">
                <a:latin typeface="Comic Sans MS" panose="030F0702030302020204" pitchFamily="66" charset="0"/>
              </a:rPr>
              <a:t>5 Volts</a:t>
            </a:r>
            <a:endParaRPr lang="en-US" sz="1400" dirty="0">
              <a:latin typeface="Comic Sans MS" panose="030F0702030302020204" pitchFamily="66" charset="0"/>
            </a:endParaRPr>
          </a:p>
        </p:txBody>
      </p:sp>
      <p:sp>
        <p:nvSpPr>
          <p:cNvPr id="43" name="TextBox 42"/>
          <p:cNvSpPr txBox="1"/>
          <p:nvPr/>
        </p:nvSpPr>
        <p:spPr>
          <a:xfrm>
            <a:off x="287470" y="5647205"/>
            <a:ext cx="780983" cy="307777"/>
          </a:xfrm>
          <a:prstGeom prst="rect">
            <a:avLst/>
          </a:prstGeom>
          <a:noFill/>
        </p:spPr>
        <p:txBody>
          <a:bodyPr wrap="none" rtlCol="0">
            <a:spAutoFit/>
          </a:bodyPr>
          <a:lstStyle/>
          <a:p>
            <a:r>
              <a:rPr lang="en-US" sz="1400" dirty="0" smtClean="0">
                <a:latin typeface="Comic Sans MS" panose="030F0702030302020204" pitchFamily="66" charset="0"/>
              </a:rPr>
              <a:t>0 Volts</a:t>
            </a:r>
            <a:endParaRPr lang="en-US" sz="1400" dirty="0">
              <a:latin typeface="Comic Sans MS" panose="030F0702030302020204" pitchFamily="66" charset="0"/>
            </a:endParaRPr>
          </a:p>
        </p:txBody>
      </p:sp>
      <p:cxnSp>
        <p:nvCxnSpPr>
          <p:cNvPr id="46" name="Curved Connector 45"/>
          <p:cNvCxnSpPr/>
          <p:nvPr/>
        </p:nvCxnSpPr>
        <p:spPr>
          <a:xfrm rot="16200000" flipV="1">
            <a:off x="1549789" y="5825748"/>
            <a:ext cx="25846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846854" y="5735619"/>
            <a:ext cx="788999" cy="461665"/>
          </a:xfrm>
          <a:prstGeom prst="rect">
            <a:avLst/>
          </a:prstGeom>
          <a:noFill/>
        </p:spPr>
        <p:txBody>
          <a:bodyPr wrap="none" rtlCol="0">
            <a:spAutoFit/>
          </a:bodyPr>
          <a:lstStyle/>
          <a:p>
            <a:r>
              <a:rPr lang="en-US" sz="1200" dirty="0" smtClean="0">
                <a:solidFill>
                  <a:schemeClr val="tx2"/>
                </a:solidFill>
                <a:latin typeface="Comic Sans MS" panose="030F0702030302020204" pitchFamily="66" charset="0"/>
              </a:rPr>
              <a:t>Wait</a:t>
            </a:r>
          </a:p>
          <a:p>
            <a:r>
              <a:rPr lang="en-US" sz="1200" dirty="0" smtClean="0">
                <a:solidFill>
                  <a:schemeClr val="tx2"/>
                </a:solidFill>
                <a:latin typeface="Comic Sans MS" panose="030F0702030302020204" pitchFamily="66" charset="0"/>
              </a:rPr>
              <a:t>1 second</a:t>
            </a:r>
            <a:endParaRPr lang="en-US" sz="1200" dirty="0">
              <a:solidFill>
                <a:schemeClr val="tx2"/>
              </a:solidFill>
              <a:latin typeface="Comic Sans MS" panose="030F0702030302020204" pitchFamily="66" charset="0"/>
            </a:endParaRPr>
          </a:p>
        </p:txBody>
      </p:sp>
      <p:cxnSp>
        <p:nvCxnSpPr>
          <p:cNvPr id="40" name="Curved Connector 39"/>
          <p:cNvCxnSpPr/>
          <p:nvPr/>
        </p:nvCxnSpPr>
        <p:spPr>
          <a:xfrm rot="16200000" flipV="1">
            <a:off x="2621850" y="5877092"/>
            <a:ext cx="25846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Curved Connector 40"/>
          <p:cNvCxnSpPr/>
          <p:nvPr/>
        </p:nvCxnSpPr>
        <p:spPr>
          <a:xfrm rot="16200000" flipV="1">
            <a:off x="3751003" y="5847605"/>
            <a:ext cx="25846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p:nvPr/>
        </p:nvCxnSpPr>
        <p:spPr>
          <a:xfrm rot="16200000" flipV="1">
            <a:off x="4992238" y="5849290"/>
            <a:ext cx="25846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16200000" flipV="1">
            <a:off x="5970080" y="5849289"/>
            <a:ext cx="258466" cy="1"/>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942640" y="5698986"/>
            <a:ext cx="788999" cy="461665"/>
          </a:xfrm>
          <a:prstGeom prst="rect">
            <a:avLst/>
          </a:prstGeom>
          <a:noFill/>
        </p:spPr>
        <p:txBody>
          <a:bodyPr wrap="none" rtlCol="0">
            <a:spAutoFit/>
          </a:bodyPr>
          <a:lstStyle/>
          <a:p>
            <a:r>
              <a:rPr lang="en-US" sz="1200" dirty="0" smtClean="0">
                <a:solidFill>
                  <a:schemeClr val="tx2"/>
                </a:solidFill>
                <a:latin typeface="Comic Sans MS" panose="030F0702030302020204" pitchFamily="66" charset="0"/>
              </a:rPr>
              <a:t>Wait</a:t>
            </a:r>
          </a:p>
          <a:p>
            <a:r>
              <a:rPr lang="en-US" sz="1200" dirty="0" smtClean="0">
                <a:solidFill>
                  <a:schemeClr val="tx2"/>
                </a:solidFill>
                <a:latin typeface="Comic Sans MS" panose="030F0702030302020204" pitchFamily="66" charset="0"/>
              </a:rPr>
              <a:t>1 second</a:t>
            </a:r>
            <a:endParaRPr lang="en-US" sz="1200" dirty="0">
              <a:solidFill>
                <a:schemeClr val="tx2"/>
              </a:solidFill>
              <a:latin typeface="Comic Sans MS" panose="030F0702030302020204" pitchFamily="66" charset="0"/>
            </a:endParaRPr>
          </a:p>
        </p:txBody>
      </p:sp>
      <p:sp>
        <p:nvSpPr>
          <p:cNvPr id="53" name="TextBox 52"/>
          <p:cNvSpPr txBox="1"/>
          <p:nvPr/>
        </p:nvSpPr>
        <p:spPr>
          <a:xfrm>
            <a:off x="4058265" y="5696515"/>
            <a:ext cx="788999" cy="461665"/>
          </a:xfrm>
          <a:prstGeom prst="rect">
            <a:avLst/>
          </a:prstGeom>
          <a:noFill/>
        </p:spPr>
        <p:txBody>
          <a:bodyPr wrap="none" rtlCol="0">
            <a:spAutoFit/>
          </a:bodyPr>
          <a:lstStyle/>
          <a:p>
            <a:r>
              <a:rPr lang="en-US" sz="1200" dirty="0" smtClean="0">
                <a:solidFill>
                  <a:schemeClr val="tx2"/>
                </a:solidFill>
                <a:latin typeface="Comic Sans MS" panose="030F0702030302020204" pitchFamily="66" charset="0"/>
              </a:rPr>
              <a:t>Wait</a:t>
            </a:r>
          </a:p>
          <a:p>
            <a:r>
              <a:rPr lang="en-US" sz="1200" dirty="0" smtClean="0">
                <a:solidFill>
                  <a:schemeClr val="tx2"/>
                </a:solidFill>
                <a:latin typeface="Comic Sans MS" panose="030F0702030302020204" pitchFamily="66" charset="0"/>
              </a:rPr>
              <a:t>1 second</a:t>
            </a:r>
            <a:endParaRPr lang="en-US" sz="1200" dirty="0">
              <a:solidFill>
                <a:schemeClr val="tx2"/>
              </a:solidFill>
              <a:latin typeface="Comic Sans MS" panose="030F0702030302020204" pitchFamily="66" charset="0"/>
            </a:endParaRPr>
          </a:p>
        </p:txBody>
      </p:sp>
      <p:sp>
        <p:nvSpPr>
          <p:cNvPr id="54" name="TextBox 53"/>
          <p:cNvSpPr txBox="1"/>
          <p:nvPr/>
        </p:nvSpPr>
        <p:spPr>
          <a:xfrm>
            <a:off x="5310313" y="5736547"/>
            <a:ext cx="788999" cy="461665"/>
          </a:xfrm>
          <a:prstGeom prst="rect">
            <a:avLst/>
          </a:prstGeom>
          <a:noFill/>
        </p:spPr>
        <p:txBody>
          <a:bodyPr wrap="none" rtlCol="0">
            <a:spAutoFit/>
          </a:bodyPr>
          <a:lstStyle/>
          <a:p>
            <a:r>
              <a:rPr lang="en-US" sz="1200" dirty="0" smtClean="0">
                <a:solidFill>
                  <a:schemeClr val="tx2"/>
                </a:solidFill>
                <a:latin typeface="Comic Sans MS" panose="030F0702030302020204" pitchFamily="66" charset="0"/>
              </a:rPr>
              <a:t>Wait</a:t>
            </a:r>
          </a:p>
          <a:p>
            <a:r>
              <a:rPr lang="en-US" sz="1200" dirty="0" smtClean="0">
                <a:solidFill>
                  <a:schemeClr val="tx2"/>
                </a:solidFill>
                <a:latin typeface="Comic Sans MS" panose="030F0702030302020204" pitchFamily="66" charset="0"/>
              </a:rPr>
              <a:t>1 second</a:t>
            </a:r>
            <a:endParaRPr lang="en-US" sz="1200" dirty="0">
              <a:solidFill>
                <a:schemeClr val="tx2"/>
              </a:solidFill>
              <a:latin typeface="Comic Sans MS" panose="030F0702030302020204" pitchFamily="66" charset="0"/>
            </a:endParaRPr>
          </a:p>
        </p:txBody>
      </p:sp>
    </p:spTree>
    <p:extLst>
      <p:ext uri="{BB962C8B-B14F-4D97-AF65-F5344CB8AC3E}">
        <p14:creationId xmlns:p14="http://schemas.microsoft.com/office/powerpoint/2010/main" val="23007607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763" y="97190"/>
            <a:ext cx="6462810" cy="1143000"/>
          </a:xfrm>
        </p:spPr>
        <p:txBody>
          <a:bodyPr/>
          <a:lstStyle/>
          <a:p>
            <a:r>
              <a:rPr lang="en-US" sz="3600" dirty="0" smtClean="0"/>
              <a:t>Let’s meet the components ….</a:t>
            </a:r>
            <a:endParaRPr lang="en-US" sz="3600"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51</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584" y="2344295"/>
            <a:ext cx="4514381" cy="3129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3752702" y="1751144"/>
            <a:ext cx="0" cy="593152"/>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8620" y="1222226"/>
            <a:ext cx="1734770" cy="646331"/>
          </a:xfrm>
          <a:prstGeom prst="rect">
            <a:avLst/>
          </a:prstGeom>
          <a:noFill/>
        </p:spPr>
        <p:txBody>
          <a:bodyPr wrap="none" rtlCol="0">
            <a:spAutoFit/>
          </a:bodyPr>
          <a:lstStyle/>
          <a:p>
            <a:r>
              <a:rPr lang="en-US" sz="3600" dirty="0" smtClean="0">
                <a:latin typeface="Comic Sans MS" panose="030F0702030302020204" pitchFamily="66" charset="0"/>
              </a:rPr>
              <a:t>Port 13</a:t>
            </a:r>
            <a:endParaRPr lang="en-US" sz="3600" dirty="0">
              <a:latin typeface="Comic Sans MS" panose="030F0702030302020204" pitchFamily="66" charset="0"/>
            </a:endParaRPr>
          </a:p>
        </p:txBody>
      </p:sp>
      <p:sp>
        <p:nvSpPr>
          <p:cNvPr id="8" name="TextBox 7"/>
          <p:cNvSpPr txBox="1"/>
          <p:nvPr/>
        </p:nvSpPr>
        <p:spPr>
          <a:xfrm>
            <a:off x="4006005" y="5812155"/>
            <a:ext cx="3206327" cy="646331"/>
          </a:xfrm>
          <a:prstGeom prst="rect">
            <a:avLst/>
          </a:prstGeom>
          <a:noFill/>
        </p:spPr>
        <p:txBody>
          <a:bodyPr wrap="none" rtlCol="0">
            <a:spAutoFit/>
          </a:bodyPr>
          <a:lstStyle/>
          <a:p>
            <a:r>
              <a:rPr lang="en-US" sz="3600" dirty="0" smtClean="0">
                <a:latin typeface="Comic Sans MS" panose="030F0702030302020204" pitchFamily="66" charset="0"/>
              </a:rPr>
              <a:t>GND (Ground)</a:t>
            </a:r>
            <a:endParaRPr lang="en-US" sz="3600" dirty="0">
              <a:latin typeface="Comic Sans MS" panose="030F0702030302020204" pitchFamily="66" charset="0"/>
            </a:endParaRPr>
          </a:p>
        </p:txBody>
      </p:sp>
      <p:cxnSp>
        <p:nvCxnSpPr>
          <p:cNvPr id="6" name="Straight Arrow Connector 5"/>
          <p:cNvCxnSpPr/>
          <p:nvPr/>
        </p:nvCxnSpPr>
        <p:spPr>
          <a:xfrm flipV="1">
            <a:off x="4474509" y="5497051"/>
            <a:ext cx="0" cy="43758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9585" y="1971105"/>
            <a:ext cx="1274708" cy="1200329"/>
          </a:xfrm>
          <a:prstGeom prst="rect">
            <a:avLst/>
          </a:prstGeom>
          <a:noFill/>
        </p:spPr>
        <p:txBody>
          <a:bodyPr wrap="none" rtlCol="0">
            <a:spAutoFit/>
          </a:bodyPr>
          <a:lstStyle/>
          <a:p>
            <a:r>
              <a:rPr lang="en-US" sz="3600" dirty="0" smtClean="0">
                <a:latin typeface="Comic Sans MS" panose="030F0702030302020204" pitchFamily="66" charset="0"/>
              </a:rPr>
              <a:t>USB </a:t>
            </a:r>
          </a:p>
          <a:p>
            <a:r>
              <a:rPr lang="en-US" sz="3600" dirty="0" smtClean="0">
                <a:latin typeface="Comic Sans MS" panose="030F0702030302020204" pitchFamily="66" charset="0"/>
              </a:rPr>
              <a:t>Port</a:t>
            </a:r>
            <a:endParaRPr lang="en-US" sz="3600" dirty="0">
              <a:latin typeface="Comic Sans MS" panose="030F0702030302020204" pitchFamily="66" charset="0"/>
            </a:endParaRPr>
          </a:p>
        </p:txBody>
      </p:sp>
      <p:cxnSp>
        <p:nvCxnSpPr>
          <p:cNvPr id="14" name="Straight Arrow Connector 13"/>
          <p:cNvCxnSpPr/>
          <p:nvPr/>
        </p:nvCxnSpPr>
        <p:spPr>
          <a:xfrm>
            <a:off x="1174376" y="2951473"/>
            <a:ext cx="416208" cy="219961"/>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38881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306779" cy="939307"/>
          </a:xfrm>
        </p:spPr>
        <p:txBody>
          <a:bodyPr/>
          <a:lstStyle/>
          <a:p>
            <a:r>
              <a:rPr lang="en-US" dirty="0" smtClean="0"/>
              <a:t>The circuit diagram</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52</a:t>
            </a:fld>
            <a:endParaRPr lang="en-US" dirty="0"/>
          </a:p>
        </p:txBody>
      </p:sp>
      <p:sp>
        <p:nvSpPr>
          <p:cNvPr id="4" name="Footer Placeholder 3"/>
          <p:cNvSpPr>
            <a:spLocks noGrp="1"/>
          </p:cNvSpPr>
          <p:nvPr>
            <p:ph type="ftr" sz="quarter" idx="11"/>
          </p:nvPr>
        </p:nvSpPr>
        <p:spPr/>
        <p:txBody>
          <a:bodyPr/>
          <a:lstStyle/>
          <a:p>
            <a:pPr algn="ctr"/>
            <a:endParaRPr lang="en-US" dirty="0"/>
          </a:p>
        </p:txBody>
      </p:sp>
      <p:cxnSp>
        <p:nvCxnSpPr>
          <p:cNvPr id="13" name="Straight Connector 12"/>
          <p:cNvCxnSpPr/>
          <p:nvPr/>
        </p:nvCxnSpPr>
        <p:spPr>
          <a:xfrm flipV="1">
            <a:off x="1610751" y="2531660"/>
            <a:ext cx="0" cy="6271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10751" y="2497540"/>
            <a:ext cx="2457419" cy="3412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230806"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4445047"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676633" y="2402006"/>
            <a:ext cx="136478"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67284" y="2402006"/>
            <a:ext cx="77763"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81525" y="2402006"/>
            <a:ext cx="133989" cy="2320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068170" y="2497540"/>
            <a:ext cx="162636" cy="1364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13111" y="2402006"/>
            <a:ext cx="113731" cy="116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926842" y="2518012"/>
            <a:ext cx="143642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Isosceles Triangle 32"/>
          <p:cNvSpPr/>
          <p:nvPr/>
        </p:nvSpPr>
        <p:spPr>
          <a:xfrm rot="10800000">
            <a:off x="6165945" y="3535979"/>
            <a:ext cx="394648" cy="407016"/>
          </a:xfrm>
          <a:prstGeom prst="triangl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5" name="Straight Connector 34"/>
          <p:cNvCxnSpPr>
            <a:stCxn id="33" idx="3"/>
          </p:cNvCxnSpPr>
          <p:nvPr/>
        </p:nvCxnSpPr>
        <p:spPr>
          <a:xfrm flipV="1">
            <a:off x="6363269" y="2531660"/>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65944" y="3986213"/>
            <a:ext cx="3872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708227" y="3624359"/>
            <a:ext cx="394138" cy="2740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6668813" y="3848669"/>
            <a:ext cx="394138" cy="3128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6371487" y="4019329"/>
            <a:ext cx="3708" cy="10043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610751" y="5023648"/>
            <a:ext cx="474882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1610751" y="4348937"/>
            <a:ext cx="1" cy="6747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186666" y="2746893"/>
            <a:ext cx="881973" cy="461665"/>
          </a:xfrm>
          <a:prstGeom prst="rect">
            <a:avLst/>
          </a:prstGeom>
          <a:noFill/>
        </p:spPr>
        <p:txBody>
          <a:bodyPr wrap="none" rtlCol="0">
            <a:spAutoFit/>
          </a:bodyPr>
          <a:lstStyle/>
          <a:p>
            <a:r>
              <a:rPr lang="en-US" dirty="0" smtClean="0">
                <a:latin typeface="Comic Sans MS" panose="030F0702030302020204" pitchFamily="66" charset="0"/>
              </a:rPr>
              <a:t>270 </a:t>
            </a:r>
            <a:r>
              <a:rPr lang="en-US" sz="2400" dirty="0"/>
              <a:t>Ω</a:t>
            </a:r>
            <a:endParaRPr lang="en-US" sz="2400" dirty="0">
              <a:latin typeface="Comic Sans MS" panose="030F0702030302020204" pitchFamily="66" charset="0"/>
            </a:endParaRPr>
          </a:p>
        </p:txBody>
      </p:sp>
      <p:sp>
        <p:nvSpPr>
          <p:cNvPr id="56" name="Rectangle 55"/>
          <p:cNvSpPr/>
          <p:nvPr/>
        </p:nvSpPr>
        <p:spPr>
          <a:xfrm>
            <a:off x="443059" y="5464117"/>
            <a:ext cx="8544910" cy="646331"/>
          </a:xfrm>
          <a:prstGeom prst="rect">
            <a:avLst/>
          </a:prstGeom>
        </p:spPr>
        <p:txBody>
          <a:bodyPr wrap="square">
            <a:spAutoFit/>
          </a:bodyPr>
          <a:lstStyle/>
          <a:p>
            <a:r>
              <a:rPr lang="en-US" sz="3600" dirty="0" smtClean="0">
                <a:latin typeface="Comic Sans MS" panose="030F0702030302020204" pitchFamily="66" charset="0"/>
              </a:rPr>
              <a:t>… in the </a:t>
            </a:r>
            <a:r>
              <a:rPr lang="en-US" sz="3600" dirty="0">
                <a:latin typeface="Comic Sans MS" panose="030F0702030302020204" pitchFamily="66" charset="0"/>
              </a:rPr>
              <a:t>language of the </a:t>
            </a:r>
            <a:r>
              <a:rPr lang="en-US" sz="3600" dirty="0" smtClean="0">
                <a:latin typeface="Comic Sans MS" panose="030F0702030302020204" pitchFamily="66" charset="0"/>
              </a:rPr>
              <a:t>engineers !</a:t>
            </a:r>
            <a:endParaRPr lang="en-US" sz="3600" dirty="0">
              <a:latin typeface="Comic Sans MS" panose="030F0702030302020204" pitchFamily="66" charset="0"/>
            </a:endParaRPr>
          </a:p>
        </p:txBody>
      </p:sp>
      <p:sp>
        <p:nvSpPr>
          <p:cNvPr id="58" name="TextBox 57"/>
          <p:cNvSpPr txBox="1"/>
          <p:nvPr/>
        </p:nvSpPr>
        <p:spPr>
          <a:xfrm>
            <a:off x="5320841" y="1974971"/>
            <a:ext cx="1731564" cy="369332"/>
          </a:xfrm>
          <a:prstGeom prst="rect">
            <a:avLst/>
          </a:prstGeom>
          <a:noFill/>
        </p:spPr>
        <p:txBody>
          <a:bodyPr wrap="none" rtlCol="0">
            <a:spAutoFit/>
          </a:bodyPr>
          <a:lstStyle/>
          <a:p>
            <a:r>
              <a:rPr lang="en-US" dirty="0">
                <a:latin typeface="Comic Sans MS" panose="030F0702030302020204" pitchFamily="66" charset="0"/>
              </a:rPr>
              <a:t>9</a:t>
            </a:r>
            <a:r>
              <a:rPr lang="en-US" dirty="0" smtClean="0">
                <a:latin typeface="Comic Sans MS" panose="030F0702030302020204" pitchFamily="66" charset="0"/>
              </a:rPr>
              <a:t> </a:t>
            </a:r>
            <a:r>
              <a:rPr lang="en-US" dirty="0" err="1" smtClean="0">
                <a:latin typeface="Comic Sans MS" panose="030F0702030302020204" pitchFamily="66" charset="0"/>
              </a:rPr>
              <a:t>milli</a:t>
            </a:r>
            <a:r>
              <a:rPr lang="en-US" dirty="0" smtClean="0">
                <a:latin typeface="Comic Sans MS" panose="030F0702030302020204" pitchFamily="66" charset="0"/>
              </a:rPr>
              <a:t> Ampere</a:t>
            </a:r>
            <a:endParaRPr lang="en-US" sz="2400" dirty="0">
              <a:latin typeface="Comic Sans MS" panose="030F0702030302020204" pitchFamily="66" charset="0"/>
            </a:endParaRPr>
          </a:p>
        </p:txBody>
      </p:sp>
      <p:cxnSp>
        <p:nvCxnSpPr>
          <p:cNvPr id="60" name="Straight Arrow Connector 59"/>
          <p:cNvCxnSpPr/>
          <p:nvPr/>
        </p:nvCxnSpPr>
        <p:spPr>
          <a:xfrm>
            <a:off x="5517931" y="2402006"/>
            <a:ext cx="50186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956603" y="3130036"/>
            <a:ext cx="2167597" cy="121890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454106" y="3215849"/>
            <a:ext cx="429926" cy="369332"/>
          </a:xfrm>
          <a:prstGeom prst="rect">
            <a:avLst/>
          </a:prstGeom>
          <a:noFill/>
        </p:spPr>
        <p:txBody>
          <a:bodyPr wrap="none" rtlCol="0">
            <a:spAutoFit/>
          </a:bodyPr>
          <a:lstStyle/>
          <a:p>
            <a:r>
              <a:rPr lang="en-US" dirty="0" smtClean="0">
                <a:latin typeface="Comic Sans MS" panose="030F0702030302020204" pitchFamily="66" charset="0"/>
              </a:rPr>
              <a:t>13</a:t>
            </a:r>
          </a:p>
        </p:txBody>
      </p:sp>
      <p:sp>
        <p:nvSpPr>
          <p:cNvPr id="45" name="TextBox 44"/>
          <p:cNvSpPr txBox="1"/>
          <p:nvPr/>
        </p:nvSpPr>
        <p:spPr>
          <a:xfrm>
            <a:off x="1264343" y="3898381"/>
            <a:ext cx="692818" cy="369332"/>
          </a:xfrm>
          <a:prstGeom prst="rect">
            <a:avLst/>
          </a:prstGeom>
          <a:noFill/>
        </p:spPr>
        <p:txBody>
          <a:bodyPr wrap="none" rtlCol="0">
            <a:spAutoFit/>
          </a:bodyPr>
          <a:lstStyle/>
          <a:p>
            <a:r>
              <a:rPr lang="en-US" dirty="0" smtClean="0">
                <a:latin typeface="Comic Sans MS" panose="030F0702030302020204" pitchFamily="66" charset="0"/>
              </a:rPr>
              <a:t>GND</a:t>
            </a:r>
            <a:endParaRPr lang="en-US" sz="2400" dirty="0">
              <a:latin typeface="Comic Sans MS" panose="030F0702030302020204" pitchFamily="66" charset="0"/>
            </a:endParaRPr>
          </a:p>
        </p:txBody>
      </p:sp>
      <p:sp>
        <p:nvSpPr>
          <p:cNvPr id="18" name="Rectangle 17"/>
          <p:cNvSpPr/>
          <p:nvPr/>
        </p:nvSpPr>
        <p:spPr>
          <a:xfrm>
            <a:off x="1708259" y="3520798"/>
            <a:ext cx="1026243" cy="369332"/>
          </a:xfrm>
          <a:prstGeom prst="rect">
            <a:avLst/>
          </a:prstGeom>
        </p:spPr>
        <p:txBody>
          <a:bodyPr wrap="none">
            <a:spAutoFit/>
          </a:bodyPr>
          <a:lstStyle/>
          <a:p>
            <a:r>
              <a:rPr lang="en-US" dirty="0" smtClean="0">
                <a:latin typeface="Comic Sans MS" panose="030F0702030302020204" pitchFamily="66" charset="0"/>
              </a:rPr>
              <a:t>Arduino</a:t>
            </a:r>
            <a:endParaRPr lang="en-US" dirty="0"/>
          </a:p>
        </p:txBody>
      </p:sp>
    </p:spTree>
    <p:extLst>
      <p:ext uri="{BB962C8B-B14F-4D97-AF65-F5344CB8AC3E}">
        <p14:creationId xmlns:p14="http://schemas.microsoft.com/office/powerpoint/2010/main" val="29197979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30"/>
            <a:ext cx="9159294" cy="6877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lgn="r"/>
            <a:fld id="{6C0001A9-357E-7541-840E-1F18FD9D64CA}" type="slidenum">
              <a:rPr lang="en-US" smtClean="0"/>
              <a:pPr algn="r"/>
              <a:t>53</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TextBox 4"/>
          <p:cNvSpPr txBox="1"/>
          <p:nvPr/>
        </p:nvSpPr>
        <p:spPr>
          <a:xfrm>
            <a:off x="215153" y="494307"/>
            <a:ext cx="3667992" cy="923330"/>
          </a:xfrm>
          <a:prstGeom prst="rect">
            <a:avLst/>
          </a:prstGeom>
          <a:noFill/>
        </p:spPr>
        <p:txBody>
          <a:bodyPr wrap="none" rtlCol="0">
            <a:spAutoFit/>
          </a:bodyPr>
          <a:lstStyle/>
          <a:p>
            <a:r>
              <a:rPr lang="en-US" sz="5400" dirty="0" smtClean="0">
                <a:solidFill>
                  <a:schemeClr val="bg1"/>
                </a:solidFill>
                <a:latin typeface="Comic Sans MS" panose="030F0702030302020204" pitchFamily="66" charset="0"/>
              </a:rPr>
              <a:t>Let’s build!</a:t>
            </a:r>
            <a:endParaRPr lang="en-US" dirty="0"/>
          </a:p>
        </p:txBody>
      </p:sp>
      <p:sp>
        <p:nvSpPr>
          <p:cNvPr id="8" name="TextBox 7"/>
          <p:cNvSpPr txBox="1"/>
          <p:nvPr/>
        </p:nvSpPr>
        <p:spPr>
          <a:xfrm>
            <a:off x="4228660" y="5895249"/>
            <a:ext cx="1542410" cy="523220"/>
          </a:xfrm>
          <a:prstGeom prst="rect">
            <a:avLst/>
          </a:prstGeom>
          <a:noFill/>
        </p:spPr>
        <p:txBody>
          <a:bodyPr wrap="none" rtlCol="0">
            <a:spAutoFit/>
          </a:bodyPr>
          <a:lstStyle/>
          <a:p>
            <a:r>
              <a:rPr lang="en-US" sz="2800" dirty="0" smtClean="0">
                <a:solidFill>
                  <a:schemeClr val="bg1"/>
                </a:solidFill>
                <a:latin typeface="Comic Sans MS" panose="030F0702030302020204" pitchFamily="66" charset="0"/>
              </a:rPr>
              <a:t>Long leg</a:t>
            </a:r>
            <a:endParaRPr lang="en-US" sz="2800" dirty="0">
              <a:solidFill>
                <a:schemeClr val="bg1"/>
              </a:solidFill>
            </a:endParaRPr>
          </a:p>
        </p:txBody>
      </p:sp>
      <p:cxnSp>
        <p:nvCxnSpPr>
          <p:cNvPr id="7" name="Straight Arrow Connector 6"/>
          <p:cNvCxnSpPr/>
          <p:nvPr/>
        </p:nvCxnSpPr>
        <p:spPr>
          <a:xfrm flipV="1">
            <a:off x="5771070" y="5400976"/>
            <a:ext cx="497460" cy="50001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5153" y="3513965"/>
            <a:ext cx="3004349" cy="461665"/>
          </a:xfrm>
          <a:prstGeom prst="rect">
            <a:avLst/>
          </a:prstGeom>
          <a:noFill/>
        </p:spPr>
        <p:txBody>
          <a:bodyPr wrap="none" rtlCol="0">
            <a:spAutoFit/>
          </a:bodyPr>
          <a:lstStyle/>
          <a:p>
            <a:r>
              <a:rPr lang="en-US" sz="2400" b="1" dirty="0" smtClean="0">
                <a:solidFill>
                  <a:schemeClr val="bg1"/>
                </a:solidFill>
                <a:latin typeface="Comic Sans MS" panose="030F0702030302020204" pitchFamily="66" charset="0"/>
              </a:rPr>
              <a:t>Connect USB cable</a:t>
            </a:r>
            <a:endParaRPr lang="en-US" sz="2400" b="1" dirty="0">
              <a:solidFill>
                <a:schemeClr val="bg1"/>
              </a:solidFill>
              <a:latin typeface="Comic Sans MS" panose="030F0702030302020204" pitchFamily="66" charset="0"/>
            </a:endParaRPr>
          </a:p>
        </p:txBody>
      </p:sp>
      <p:cxnSp>
        <p:nvCxnSpPr>
          <p:cNvPr id="12" name="Straight Arrow Connector 11"/>
          <p:cNvCxnSpPr/>
          <p:nvPr/>
        </p:nvCxnSpPr>
        <p:spPr>
          <a:xfrm flipV="1">
            <a:off x="2159596" y="2788024"/>
            <a:ext cx="2555839" cy="80682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0"/>
          </p:cNvCxnSpPr>
          <p:nvPr/>
        </p:nvCxnSpPr>
        <p:spPr>
          <a:xfrm flipH="1" flipV="1">
            <a:off x="1299883" y="3110753"/>
            <a:ext cx="417445" cy="40321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29934" y="320821"/>
            <a:ext cx="2714066" cy="1200329"/>
          </a:xfrm>
          <a:prstGeom prst="rect">
            <a:avLst/>
          </a:prstGeom>
          <a:noFill/>
        </p:spPr>
        <p:txBody>
          <a:bodyPr wrap="square" rtlCol="0">
            <a:spAutoFit/>
          </a:bodyPr>
          <a:lstStyle/>
          <a:p>
            <a:r>
              <a:rPr lang="en-US" sz="2400" b="1" dirty="0" smtClean="0">
                <a:solidFill>
                  <a:schemeClr val="bg1"/>
                </a:solidFill>
                <a:latin typeface="Comic Sans MS" panose="030F0702030302020204" pitchFamily="66" charset="0"/>
              </a:rPr>
              <a:t>Connect – </a:t>
            </a:r>
            <a:r>
              <a:rPr lang="en-US" sz="2400" b="1" dirty="0" err="1" smtClean="0">
                <a:solidFill>
                  <a:schemeClr val="bg1"/>
                </a:solidFill>
                <a:latin typeface="Comic Sans MS" panose="030F0702030302020204" pitchFamily="66" charset="0"/>
              </a:rPr>
              <a:t>ve</a:t>
            </a:r>
            <a:r>
              <a:rPr lang="en-US" sz="2400" b="1" dirty="0" smtClean="0">
                <a:solidFill>
                  <a:schemeClr val="bg1"/>
                </a:solidFill>
                <a:latin typeface="Comic Sans MS" panose="030F0702030302020204" pitchFamily="66" charset="0"/>
              </a:rPr>
              <a:t> of Board To GND on Arduino</a:t>
            </a:r>
            <a:endParaRPr lang="en-US" sz="2400" b="1" dirty="0">
              <a:solidFill>
                <a:schemeClr val="bg1"/>
              </a:solidFill>
              <a:latin typeface="Comic Sans MS" panose="030F0702030302020204" pitchFamily="66" charset="0"/>
            </a:endParaRPr>
          </a:p>
        </p:txBody>
      </p:sp>
      <p:cxnSp>
        <p:nvCxnSpPr>
          <p:cNvPr id="18" name="Straight Arrow Connector 17"/>
          <p:cNvCxnSpPr/>
          <p:nvPr/>
        </p:nvCxnSpPr>
        <p:spPr>
          <a:xfrm>
            <a:off x="6840070" y="1205460"/>
            <a:ext cx="551330" cy="48438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078985" y="1277324"/>
            <a:ext cx="1761086" cy="231752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43435" y="5235487"/>
            <a:ext cx="2717647" cy="1200329"/>
          </a:xfrm>
          <a:prstGeom prst="rect">
            <a:avLst/>
          </a:prstGeom>
          <a:noFill/>
        </p:spPr>
        <p:txBody>
          <a:bodyPr wrap="square" rtlCol="0">
            <a:spAutoFit/>
          </a:bodyPr>
          <a:lstStyle/>
          <a:p>
            <a:r>
              <a:rPr lang="en-US" sz="2400" b="1" dirty="0" smtClean="0">
                <a:solidFill>
                  <a:schemeClr val="bg1"/>
                </a:solidFill>
                <a:latin typeface="Comic Sans MS" panose="030F0702030302020204" pitchFamily="66" charset="0"/>
              </a:rPr>
              <a:t>Connect +</a:t>
            </a:r>
            <a:r>
              <a:rPr lang="en-US" sz="2400" b="1" dirty="0" err="1" smtClean="0">
                <a:solidFill>
                  <a:schemeClr val="bg1"/>
                </a:solidFill>
                <a:latin typeface="Comic Sans MS" panose="030F0702030302020204" pitchFamily="66" charset="0"/>
              </a:rPr>
              <a:t>ve</a:t>
            </a:r>
            <a:r>
              <a:rPr lang="en-US" sz="2400" b="1" dirty="0" smtClean="0">
                <a:solidFill>
                  <a:schemeClr val="bg1"/>
                </a:solidFill>
                <a:latin typeface="Comic Sans MS" panose="030F0702030302020204" pitchFamily="66" charset="0"/>
              </a:rPr>
              <a:t> of Board to Port 13 on Arduino</a:t>
            </a:r>
            <a:endParaRPr lang="en-US" sz="2400" b="1" dirty="0">
              <a:solidFill>
                <a:schemeClr val="bg1"/>
              </a:solidFill>
              <a:latin typeface="Comic Sans MS" panose="030F0702030302020204" pitchFamily="66" charset="0"/>
            </a:endParaRPr>
          </a:p>
        </p:txBody>
      </p:sp>
      <p:cxnSp>
        <p:nvCxnSpPr>
          <p:cNvPr id="28" name="Straight Arrow Connector 27"/>
          <p:cNvCxnSpPr/>
          <p:nvPr/>
        </p:nvCxnSpPr>
        <p:spPr>
          <a:xfrm flipV="1">
            <a:off x="2438400" y="3744797"/>
            <a:ext cx="1729370" cy="191963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438400" y="2833209"/>
            <a:ext cx="5334000" cy="2817776"/>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6097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write a “Sketch”</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54</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1542613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Did you download and install the software successfully? If not …</a:t>
            </a:r>
            <a:endParaRPr lang="en-US" sz="2800" dirty="0"/>
          </a:p>
        </p:txBody>
      </p:sp>
      <p:sp>
        <p:nvSpPr>
          <p:cNvPr id="3" name="Content Placeholder 2"/>
          <p:cNvSpPr>
            <a:spLocks noGrp="1"/>
          </p:cNvSpPr>
          <p:nvPr>
            <p:ph idx="1"/>
          </p:nvPr>
        </p:nvSpPr>
        <p:spPr>
          <a:xfrm>
            <a:off x="457200" y="1417638"/>
            <a:ext cx="8229600" cy="4525963"/>
          </a:xfrm>
        </p:spPr>
        <p:txBody>
          <a:bodyPr/>
          <a:lstStyle/>
          <a:p>
            <a:r>
              <a:rPr lang="en-US" sz="2800" dirty="0" smtClean="0"/>
              <a:t>Go </a:t>
            </a:r>
            <a:r>
              <a:rPr lang="en-US" sz="2800" dirty="0" smtClean="0">
                <a:hlinkClick r:id="rId2"/>
              </a:rPr>
              <a:t>http</a:t>
            </a:r>
            <a:r>
              <a:rPr lang="en-US" sz="2800" dirty="0">
                <a:hlinkClick r:id="rId2"/>
              </a:rPr>
              <a:t>://</a:t>
            </a:r>
            <a:r>
              <a:rPr lang="en-US" sz="2800" dirty="0" smtClean="0">
                <a:hlinkClick r:id="rId2"/>
              </a:rPr>
              <a:t>arduino.cc/en/Main/Software</a:t>
            </a:r>
            <a:endParaRPr lang="en-US" sz="2800" dirty="0" smtClean="0"/>
          </a:p>
          <a:p>
            <a:r>
              <a:rPr lang="en-US" sz="2800" dirty="0" smtClean="0"/>
              <a:t>Download the software appropriate for your computer</a:t>
            </a:r>
          </a:p>
          <a:p>
            <a:pPr lvl="1"/>
            <a:r>
              <a:rPr lang="en-US" dirty="0" smtClean="0"/>
              <a:t>Windows 7</a:t>
            </a:r>
          </a:p>
          <a:p>
            <a:pPr lvl="1"/>
            <a:r>
              <a:rPr lang="en-US" dirty="0" smtClean="0"/>
              <a:t>Windows 8</a:t>
            </a:r>
          </a:p>
          <a:p>
            <a:pPr lvl="1"/>
            <a:r>
              <a:rPr lang="en-US" dirty="0" smtClean="0"/>
              <a:t>Mac</a:t>
            </a:r>
          </a:p>
          <a:p>
            <a:pPr lvl="1"/>
            <a:r>
              <a:rPr lang="en-US" dirty="0" smtClean="0"/>
              <a:t>Linux</a:t>
            </a:r>
          </a:p>
          <a:p>
            <a:r>
              <a:rPr lang="en-US" sz="2800" dirty="0" smtClean="0"/>
              <a:t>Install the software on you computer</a:t>
            </a:r>
          </a:p>
          <a:p>
            <a:r>
              <a:rPr lang="en-US" sz="2800" dirty="0" smtClean="0"/>
              <a:t>64 bit Windows – manually install Driver using Device Manager.</a:t>
            </a:r>
            <a:endParaRPr lang="en-US" sz="28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55</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6813765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the driver (Windows only)</a:t>
            </a:r>
            <a:endParaRPr lang="en-US" dirty="0"/>
          </a:p>
        </p:txBody>
      </p:sp>
      <p:sp>
        <p:nvSpPr>
          <p:cNvPr id="3" name="Content Placeholder 2"/>
          <p:cNvSpPr>
            <a:spLocks noGrp="1"/>
          </p:cNvSpPr>
          <p:nvPr>
            <p:ph idx="1"/>
          </p:nvPr>
        </p:nvSpPr>
        <p:spPr/>
        <p:txBody>
          <a:bodyPr/>
          <a:lstStyle/>
          <a:p>
            <a:r>
              <a:rPr lang="en-US" sz="2400" dirty="0"/>
              <a:t>Open Windows explorer and navigate to “Computer” and right click on it.</a:t>
            </a:r>
          </a:p>
          <a:p>
            <a:r>
              <a:rPr lang="en-US" sz="2400" dirty="0"/>
              <a:t>Select “Properties”</a:t>
            </a:r>
          </a:p>
          <a:p>
            <a:r>
              <a:rPr lang="en-US" sz="2400" dirty="0"/>
              <a:t>Click on “Device Manager”</a:t>
            </a:r>
          </a:p>
          <a:p>
            <a:r>
              <a:rPr lang="en-US" sz="2400" dirty="0"/>
              <a:t>Look under Ports (COM &amp; LPT). Mostly likely you will find the </a:t>
            </a:r>
            <a:r>
              <a:rPr lang="en-US" sz="2400" dirty="0" err="1"/>
              <a:t>Arduino</a:t>
            </a:r>
            <a:r>
              <a:rPr lang="en-US" sz="2400" dirty="0"/>
              <a:t> as COM3 or COM4.</a:t>
            </a:r>
          </a:p>
          <a:p>
            <a:r>
              <a:rPr lang="en-US" sz="2400" dirty="0"/>
              <a:t>Right click and choose to “Update Driver Software”</a:t>
            </a:r>
          </a:p>
          <a:p>
            <a:r>
              <a:rPr lang="en-US" sz="2400" dirty="0"/>
              <a:t>Select “Browse my computer for software driver”</a:t>
            </a:r>
          </a:p>
          <a:p>
            <a:r>
              <a:rPr lang="en-US" sz="2400" dirty="0"/>
              <a:t>Select the appropriate driver from the “drivers” directory of the </a:t>
            </a:r>
            <a:r>
              <a:rPr lang="en-US" sz="2400" dirty="0" err="1"/>
              <a:t>Arduino</a:t>
            </a:r>
            <a:r>
              <a:rPr lang="en-US" sz="2400" dirty="0"/>
              <a:t> software you had downloaded. (e.g. ….</a:t>
            </a:r>
            <a:r>
              <a:rPr lang="en-US" sz="2400" dirty="0" err="1"/>
              <a:t>arduino</a:t>
            </a:r>
            <a:r>
              <a:rPr lang="en-US" sz="2400" dirty="0"/>
              <a:t>\arduino-1.0.5\drivers )</a:t>
            </a:r>
          </a:p>
          <a:p>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56</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1282156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Arduino connected the computer?</a:t>
            </a:r>
            <a:endParaRPr lang="en-US" dirty="0"/>
          </a:p>
        </p:txBody>
      </p:sp>
      <p:sp>
        <p:nvSpPr>
          <p:cNvPr id="3" name="Content Placeholder 2"/>
          <p:cNvSpPr>
            <a:spLocks noGrp="1"/>
          </p:cNvSpPr>
          <p:nvPr>
            <p:ph idx="1"/>
          </p:nvPr>
        </p:nvSpPr>
        <p:spPr/>
        <p:txBody>
          <a:bodyPr/>
          <a:lstStyle/>
          <a:p>
            <a:r>
              <a:rPr lang="en-US" dirty="0" smtClean="0"/>
              <a:t>Time to get them talking ….</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57</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4001683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Outline of the Sketch: Please Arduino ….</a:t>
            </a:r>
            <a:endParaRPr lang="en-US" sz="3600" dirty="0"/>
          </a:p>
        </p:txBody>
      </p:sp>
      <p:sp>
        <p:nvSpPr>
          <p:cNvPr id="3" name="Content Placeholder 2"/>
          <p:cNvSpPr>
            <a:spLocks noGrp="1"/>
          </p:cNvSpPr>
          <p:nvPr>
            <p:ph idx="1"/>
          </p:nvPr>
        </p:nvSpPr>
        <p:spPr/>
        <p:txBody>
          <a:bodyPr/>
          <a:lstStyle/>
          <a:p>
            <a:pPr marL="514350" indent="-514350">
              <a:buFont typeface="+mj-lt"/>
              <a:buAutoNum type="arabicPeriod"/>
            </a:pPr>
            <a:r>
              <a:rPr lang="en-US" sz="2800" dirty="0" smtClean="0"/>
              <a:t>Use Port 13 for output</a:t>
            </a:r>
          </a:p>
          <a:p>
            <a:pPr marL="514350" indent="-514350">
              <a:buFont typeface="+mj-lt"/>
              <a:buAutoNum type="arabicPeriod"/>
            </a:pPr>
            <a:r>
              <a:rPr lang="en-US" sz="2800" dirty="0" smtClean="0">
                <a:solidFill>
                  <a:srgbClr val="FF0000"/>
                </a:solidFill>
              </a:rPr>
              <a:t>Set Port 13 voltage = 5 Volts (Glow the LED)</a:t>
            </a:r>
          </a:p>
          <a:p>
            <a:pPr marL="514350" indent="-514350">
              <a:buFont typeface="+mj-lt"/>
              <a:buAutoNum type="arabicPeriod"/>
            </a:pPr>
            <a:r>
              <a:rPr lang="en-US" sz="2800" dirty="0" smtClean="0">
                <a:solidFill>
                  <a:srgbClr val="FF0000"/>
                </a:solidFill>
              </a:rPr>
              <a:t>Wait for 1 second</a:t>
            </a:r>
          </a:p>
          <a:p>
            <a:pPr marL="514350" indent="-514350">
              <a:buFont typeface="+mj-lt"/>
              <a:buAutoNum type="arabicPeriod"/>
            </a:pPr>
            <a:r>
              <a:rPr lang="en-US" sz="2800" dirty="0" smtClean="0">
                <a:solidFill>
                  <a:srgbClr val="FF0000"/>
                </a:solidFill>
              </a:rPr>
              <a:t>Set Port 13 voltage = 0 Volt (Switch-off LED)</a:t>
            </a:r>
          </a:p>
          <a:p>
            <a:pPr marL="514350" indent="-514350">
              <a:buFont typeface="+mj-lt"/>
              <a:buAutoNum type="arabicPeriod"/>
            </a:pPr>
            <a:r>
              <a:rPr lang="en-US" sz="2800" dirty="0" smtClean="0">
                <a:solidFill>
                  <a:srgbClr val="FF0000"/>
                </a:solidFill>
              </a:rPr>
              <a:t>Wait for 1 second</a:t>
            </a:r>
          </a:p>
          <a:p>
            <a:pPr marL="514350" indent="-514350">
              <a:buFont typeface="+mj-lt"/>
              <a:buAutoNum type="arabicPeriod"/>
            </a:pPr>
            <a:r>
              <a:rPr lang="en-US" sz="2800" dirty="0" smtClean="0"/>
              <a:t>Keep repeating the </a:t>
            </a:r>
            <a:r>
              <a:rPr lang="en-US" sz="2800" dirty="0" smtClean="0">
                <a:solidFill>
                  <a:srgbClr val="FF0000"/>
                </a:solidFill>
              </a:rPr>
              <a:t>Steps 2 to 4 </a:t>
            </a:r>
            <a:r>
              <a:rPr lang="en-US" sz="2800" dirty="0" smtClean="0"/>
              <a:t>forever </a:t>
            </a:r>
            <a:endParaRPr lang="en-US" sz="28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58</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2034687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Board “Arduino Uno”</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59</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993" y="1853734"/>
            <a:ext cx="5648325"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2043953" y="2106706"/>
            <a:ext cx="573741" cy="31376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184020" y="3245224"/>
            <a:ext cx="994340" cy="31376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20989" y="3236259"/>
            <a:ext cx="1604402" cy="31376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226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agon 6"/>
          <p:cNvSpPr/>
          <p:nvPr/>
        </p:nvSpPr>
        <p:spPr>
          <a:xfrm>
            <a:off x="3390630" y="2426701"/>
            <a:ext cx="700195" cy="603310"/>
          </a:xfrm>
          <a:prstGeom prst="hexagon">
            <a:avLst>
              <a:gd name="adj" fmla="val 28900"/>
              <a:gd name="vf" fmla="val 115470"/>
            </a:avLst>
          </a:prstGeom>
          <a:blipFill rotWithShape="0">
            <a:blip r:embed="rId2"/>
            <a:stretch>
              <a:fillRect/>
            </a:stretch>
          </a:blip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 name="Title 1"/>
          <p:cNvSpPr>
            <a:spLocks noGrp="1"/>
          </p:cNvSpPr>
          <p:nvPr>
            <p:ph type="title"/>
          </p:nvPr>
        </p:nvSpPr>
        <p:spPr/>
        <p:txBody>
          <a:bodyPr/>
          <a:lstStyle/>
          <a:p>
            <a:r>
              <a:rPr lang="en-US" dirty="0" smtClean="0"/>
              <a:t>Joining hands …</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9868704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pPr algn="r"/>
            <a:fld id="{6C0001A9-357E-7541-840E-1F18FD9D64CA}" type="slidenum">
              <a:rPr lang="en-US" smtClean="0"/>
              <a:pPr algn="r"/>
              <a:t>6</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5854656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Select the Communication </a:t>
            </a:r>
            <a:r>
              <a:rPr lang="en-US" sz="2800" dirty="0" smtClean="0"/>
              <a:t>Port (Windows)</a:t>
            </a:r>
            <a:endParaRPr lang="en-US" sz="28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60</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131" y="2039471"/>
            <a:ext cx="5079059" cy="3780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2460812" y="2344271"/>
            <a:ext cx="573741" cy="313765"/>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49814" y="3824426"/>
            <a:ext cx="1143836" cy="43170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967190" y="3794729"/>
            <a:ext cx="1143836" cy="431707"/>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0818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Select the Communication Port </a:t>
            </a:r>
            <a:r>
              <a:rPr lang="en-US" sz="2800" dirty="0" smtClean="0"/>
              <a:t>(Mac)</a:t>
            </a:r>
            <a:endParaRPr lang="en-US" sz="28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61</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4098" name="Picture 2" descr="C:\Users\pbhatter\Desktop\Archive\IOT\Arduino\Workshop material\2014-05-4 Start of Journey to IOT using Arduino\Private\raw\Selecting the port on Ma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1752600"/>
            <a:ext cx="71755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7960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Sketch</a:t>
            </a:r>
            <a:endParaRPr lang="en-US" dirty="0"/>
          </a:p>
        </p:txBody>
      </p:sp>
      <p:sp>
        <p:nvSpPr>
          <p:cNvPr id="3" name="Slide Number Placeholder 2"/>
          <p:cNvSpPr>
            <a:spLocks noGrp="1"/>
          </p:cNvSpPr>
          <p:nvPr>
            <p:ph type="sldNum" sz="quarter" idx="12"/>
          </p:nvPr>
        </p:nvSpPr>
        <p:spPr>
          <a:ln>
            <a:solidFill>
              <a:srgbClr val="FF0000"/>
            </a:solidFill>
          </a:ln>
        </p:spPr>
        <p:txBody>
          <a:bodyPr/>
          <a:lstStyle/>
          <a:p>
            <a:pPr algn="r"/>
            <a:fld id="{6C0001A9-357E-7541-840E-1F18FD9D64CA}" type="slidenum">
              <a:rPr lang="en-US" smtClean="0"/>
              <a:pPr algn="r"/>
              <a:t>62</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AutoShape 2" descr="data:image/jpeg;base64,/9j/4AAQSkZJRgABAQAAAQABAAD/2wCEAAkGBxQHEhQUEhQVFhUXFhcXGBgYFxwXFxkaFx4XHBgYGxoYHCggGxolGxUVITEhJSosLi4uHCIzRDMsNygtLisBCgoKDgwOFw8PFCwcHBwsLCwsLCwsLCwsLCwsKzcsLCwsLCwsLCwsLCwsNyssLCwsLCw3LCwsLCssNzc3NzcsLP/AABEIAMcA/QMBIgACEQEDEQH/xAAcAAEAAgMBAQEAAAAAAAAAAAAABgcEBQgDAgH/xABEEAACAQICBwUEBggFBAMAAAABAgADEQQhBQYSMUFRYQcTInGBMlKRoSNCcoKxwQgUFUNiktHwFnODwuEkM1OTJaKj/8QAFwEBAQEBAAAAAAAAAAAAAAAAAAECA//EABkRAQEBAAMAAAAAAAAAAAAAAAARAQIhUf/aAAwDAQACEQMRAD8AvGIiAiIgIiICIiAiVb2sa2VtF1koUmKLsBmKmxYknK44AD5zUaN7Sn0U6qzmqNlSVc5naAPhbeN/UdISrpiavV7T1HWGkKtBrjcynJkPusOB+Rm0hSIiAiIgIiICIiAiIgIiICIiAiIgIiICIiAiIgIiIEa151up6p0gxXbqPcU0va9t7E8FFx8ZSmme1HG44n6ZkHuUvo1H3hdz/NM/tqxjVNI7JPhRECjzG0fW7GQ/QureN065GEoswBsWAAUebtkOdr3lxHlV1lxdU37+v/7qh+ZaZ+itcMbhDljcSvnUNQfy1CRJC3ZG+DUPpHSOGwwPM7Z+Lsgv5XmO+quhsL7Wl6rf5dAsPiqsPnBGp1s07X07sVK9SnUZVCB0XZJUEnxqMg123gD5TYaI0BhtbMFfv6dDHU22U7xwqVkIuqG5yYHasw9QRuxcfo3RdKnUNDSNV6gVtlKmFcbbWyXbAAW5yuRaRrCDvQ9PmLj7Q3D1zX70I3GgdYcVqVizkUqIdmrTfcy79luYsbhhzBF+PSurOn6WslBa9E5HJlPtI3FTbjn6ixnJK0xVG0BewzHEDmvTpwk07O9Zn1Trq9y9ByFcDlytwYXJHqOJhXTETyw2IXForowZGAZWG4g5giesikREBERAREQEREBERAREQEREBERAREQEREBPDHYkYOm9Q7kRmP3QT+U95jaSw367SqU922jJf7QI/OByxrDjm0rUd3N32y9+e0bkfHdM/Q2vmM0VhGwtCoEG0WDAfSAH2lUnIXOe6++xE8Ertq7jb1aYY02dHpv7LqwZHQ+jH1tI6V2cxew+I5E+fOVlvtG6r6Q1nYvSo1ahO+ox3+dWobE+pMlGC7EcfWF6lTDp022Y+tkt85t+zXtRGBVMLjj9GLLTre6NwWp/CPe4ccsxddNxVAKkEEAgg3BB3EHiIVQ7dieNoZpXwxPUuv8AsMhWtOr1fVXEKldQGKhwVO0pBJB2TYcQct4y6Tq+V5226vftbA9+o+kwpNTqaRt3o8gAH+51ikUBjKZwziqvssb5cDxHlxHQz0oVRhyMvo6mRXgDxXpzH/EkGpeHTTIq4Kps3rLai5+pXW7Us+Ct4kI47S8hI4tAgPSYEMCcjvDLfLz3iVF09ketPdMMFVa4YFqDH1LJ5nM25hveEticoaCxTMF2WtURg9NhvV1sR8bD1tynSup+nl1kwlOuuRI2XX3XXJh8cx0Ik1cbqIiRSIiAiIgIiICIiAiIgIiICIiAiIgIiICIiBX/AGk9ni6zA1qNlxAGY3Cpbdnwbru/EUJpHAVdD1DTqoyspsQwsR8eB+BnXc0ms+q2H1mTZrp4gLK4ydfI8R0NxKkcrd2GzT1X+n9JLNR+0LE6pkKPpsNfOkxzTmaZPsnp7J6E3nvrn2b4nVol1HeUeFRRu+2Pq+e7rwkLY3PiFjz/AKyo6s1X1ow2tNLvMNUDW9pDlUQ8mXh57jwJm3qUxVBVgCCCCDuIO8Gch6Px9XRNRa1Co1Kqu50O/pyIPFTcGXn2e9qtPTxWhi9mjiDYK26lVPS/sOfdO/geEkWqi1j0W2qOPqUQSvduGpNx2CQ1JwTvK5Z81Mzdd9nEYiljKYAXF0xVYDctZSUrr/Ou197rLC7fNXv1ijSxqDxUiKdTrTc+En7NQ2/1DKkTFHE4buzn3bmovMFgoe3QhUPmvnKjFpH9WqkDdvHrLb7INMfq2KegT4MSveqOVRb7Y9QGPoJUWMFwlQfZP5SX6g4ru8Rh2Bzp1kP3XIDf31kHSMREjRERAREQEREBERAREQEREBERAREQEREBERAREQPwjayMrvXHsqoaX2qmGtRq79n90x8h7Hpl0lixA5P0/qzidX3KVqbKeFxcMOYIyYeU1K7L5MLcOn/E680jo6lpRDTrIroeDD5g7weolS65dkmzephLuN/dm22Psncw6ZHzMtSNVqZ2gCpSbR+lW28PVQ0lxBOahhs7NU8s8n3rxyzFf1sI+hsRUoVPapu1M8iRuYdGGY6NGJ0VUwhIF8jYqRYg8iDmp6G0x3BYFmyKhQLkkm2SKo6AeQA8pUZNMAEowOyw+R/Aj8pn6AqtoqupcEqGF2AyK33+fTmJrKNVguTG99+yrW6WbrefrmptDac7JGRCi1+uzu+MDrijVFZQym6sAQRuIOYM+5zjqJrbjdW61MNUathWdVZCS4VWNttCc0K5eHd04zo6ZaIiICIiAiIgIiICIiAiIgIiICIiAiIgIiICIiAiIgIiIGg1l1Rw+sQvUXZqgeGqmTjoT9Zeh+U591v0E2hsXWoPmUClWAttKRfaA8rDobzqGV12u6pvpdKeKw6lq1LwuoFy9InMAcStybdTyEIovDYUqbnLhYCZfeDD9Og3zz0nUIa4yVs/Xcwv5gzBLSo2KaWekbqB6i5PmZc+p3ajRx6omLIpObAVP3ZPJvcPXcem6ULeetGrsZHNTkR/fGIOvEYOAQQQcwRmCOc/ZzLqzr3itUXCK+3ROYR80YdOKNztx5yV4ntdxbv3lJKJojMpsszKP4iDc8fELCRau+JA9XO1LDaWAFVKlBj7w20/nUZeokhr63YKgbHEUz9klx8VBtCt3E8sNiUxah6bK6ncykEH1E9YCIiAiIgIiICIiAiIgIiICIiAiIgIiICIiAiIgc06z4dcNisbh3FgmJYqfdWq119LkX85Fa9I4dirbxJn2vIMHpauTktVEv5MiqT/ADLf0miqUv2lTANhVAyN95yuP6dLSo0wM+p822bgg3GRFp4PW/sc5UZeVcd224nwnirc/LmJhUqz4FyL2ZTwPzE9cHhKukDamhby3epmLi6RpMQ91YHZIIsYVvcLpA1M0bYfkf8Att6fVPUZfjNlgtLGsSrrsuMiJD6L2mxWsMQArmx3K3EdDzXp8IRNtGaar6OJak5pv0NweVxkGHQyY4DtYqYZQMSlJjxIbuyetjcfhKYp6RfDk06mfAhj8LNytnNlhKlJrWAU8jlfyPHdJB0DoHtFwWmTsioKb8nIt6MDb42ktBvOWqlAVN4z57j8ZutAa343VuwpVO8pj92+Y9OXpaItdGRIHq12o4XS1krfQVOTex/Nw9cupk6puKgBUgg5gg3BHQyK+oiICIiAiIgIiICIiAiIgIiICIiAiIgUB+kBQ2MdTb3sOvyZx/SRIaOODwWGxaE2d61Kp0em10I5HYYC38J5yf8A6Q9G1TCtzSovwKn/AHTU6o4L9qavY1LXahijWXpZKRb5d4ZUQ3Slfv02lJ2XzYbgWGV7T70JhabgPVpkopF3ANhf3iOWXzmHRIrU6gBzU3t03bQ6br8j5zZ6naXGCdqVQXpVPaHLhtjqOI4i/IRomlKmuHXw7KqPICfWAahTrDEtRXEIabUqtMqG7ykSpuAwszqVBXnuvmCMYYE6NWoKljQTZZGN2I2jZVAAN89x6zK1X0nS0hiBTKZEHZ2zbaYC4yGQ3bjc9ZyVsdM9kOE09SXEaKrhFddpFYl6LX5N7dPPffata1hKf0lgKmia1ShWUrUptssp3jkeoIIIIyIIMn2g9eqmo2kKtOsrfq1VlerSuGNJ3UF3pkABs73y8Q6y3NZNXMHr1htvZSoWpk0K6+0pIOyQwzK33qcuYnXNRzNXw/65SDfWTw35jkfjl5mYFKq1DI7uIO7+8t82+jB3tOop4pteRG/5EzWP9Ku1xGR/KaTGxwekSMr/AHWzHo3DcZs6WLWqbey3I/kdxkX2bzLw9VgCt8uHTqOUg39RUff/AMzd6D1ur6vkdzUIXijeJD5qTkeoses0WB0XVx6Bwym97jazWxIuwG4ZbzlNth9UHYAs+fK3Dob5/CTdwi79RNahrXQapsbDo2w6g3F7AhgeRB3cLHfvkklWah4j/DKmmid4KjbTb9q9rC3oN3zljYDStPH5KSGG9GGy4+6fxEzc1pmxEShERAREQEREBERAREQEREBERAqH9IWjtU8I3I1R8RTt+BmH+j/s46jpKgw8Ld3cdKi1VPySSHt4wve4Cm/uVlv5MrD8bSJfo84kJisXT3FqNNrf5bEE/wD6D4wisdKYdtGVmXcys6N5gkMPLhMSnXNBwy8DcDyk07XtFfs/SWIIHhcrVH+oLsf59qQaaF1jDNi6D0WzV6VOrRPB0qAMjAluDLYrYkG/DOemperJJWoV3EHPp+Ym07Iaiax6NSm5Iq4V2RXFtsK3iXePZPs2/g6SdYXQS0xaoxqD3fZT1A9ryJI6TnvHsUz2t6rd+GxWGR3FIk12HiAU/kthcC9gSTYTRdl3aG+qNTuqpLYRz4l3mkT+8Qcua8d+/f0uKYC7IA2bWtbK3K3Kc9drHZx/h6p+s4Vf+lqMAyj9yzHIf5bE2HIm3KaxUUZglR2B8LtW2TzUk2/Ka7RtMOKwNyACct/hYbutrzP08BhjSpjeieLzOZnnq7SLbQG9rKB1cgATbCX619kOL0Pephf+qo77KLV1GZzT6+VvYzJ+qJA6I2WKnJgbFTkwI3gg5g9J2Ii7AA5C0+TQUna2V2udhf4zNajnrA4ZKlGjk1JgAFc3Xabedl9xPQG898NpmroprOL/AMQUfFkPhb5E85fmLwqY1ClRFdGFirAMp8wcpAdYuzJa4JwdTuz/AOKoS9P7re0nzHSYio7hMeukiCpUk+4AM/sgAr52t1M2dLCVHIIDX57vheQxdC47QD1CaDrWAC0iqd6CXObJYEGyK/lcXE9hqbpvT/8A3DVVT/5avdr/AOtTf/6yQWnoLTVQVUoVKlN2a9gWHeWAJJ5kADj8ZLZW3Zp2cVNVK7V6z02Y0yiql7DaKkm5A4LbdxlkzWBERKEREBERAREQEREBERAREQIz2kaO/aejcSg3hNsf6ZDfgplC9mWmBoLSeHdjZXY0H8qtgp9KgQ+V5086CoCCLgixHQzlXXfQR0BjKtFh4QxKH+Fs1b4EfOXEWT2/aKzw+JtkQ1Fzy+sn4ufSUeRsmdF6GxS9pmh3ouR+soAj34VkF0qfZccRzYcJz/pDBtg3ZHUqykqyneCDYg9QYwTfsW1i/YeO7tzalXUU25Bgb02+JI+9fhOkZxhSc0iOY3GXHqZ2yDB0hSxyO+yLLUp2JIG4OGYXPUf8xouyVB2y61K9RMGjXWmRVr294Z0qR+Icj7MxNaO2o11KYCkyEi3fVbXXqiAkX6sfQyp9t8e5ClmZ2JZjdiWNyTzLE3jMNedaqcZUZjmSST+Qkv7KdFHS+kKK28FNu+fypWK+m3sD1ker4UYW1Jc6hsGtns/w34nnNtqHpz9iY6hUpn6NWCVOAZKhCuT0F1YdVEqOooiJloiIgIiICIiAiIgIiICIiAiIgIiICIiAiIgJAe1nU3/EdDvaS3r0gbAb3TeV6kZkeo4yfRA5X1S1lq6oYkVUzt4aiHIVE9w9RvVuB6XEsjXXVqj2g0BpDRpDVbWqU8gz2HssPq1lFhn7QtnuMze03s2/aRbE4NfpMzUpD6/Nl/i5jj576t1fxmK1crGphX2Kgyem25wPqspttWz5EZ2tKiN1KRpEhl3EgggggjIgg5qQeE8hT5Ey3MVrFovWw/8AymGqYPE5A16QNjwFyASfvqQOc9MJ2TYTTHiwmk0qL0VKh9SjjP0EoqrDYJXzqPsj4n0H9ZuMFWNZhh8FSZnfIbI2qrc92SrzO4cTLY0b2I4WiQa9etV6C1NT57z8CJOtGaIweqdI90lHDp9ZyQt7cXdjc+pkpEV7OuzlNWwMRidl8Ta44pR52J9p+b+g4k0ThqCt37IPAxbYy+qzeAD0Alv9oPaIMfSfDYAkhwVqYg3VAp9pad82JGW0MgDkTvEZ7OtBjTmKpKo+hosKtRuDFfZX1IA8r8pc9TV/UgQBffYX859REy0REQEREBERAREQEREBERAREQEREBERAREQEREBIzrTqRhdZbs67FXhVSwb7w3MPPPqJJogUfpns70hoy/dbOJp8ALbVuqP/tJkD0tox8M30uHakw95WT4bQnVk/CNrfLUjkpMdiKOSV6yjkKzgfIz8Ra+PcZtUfhvqP6bzOrW0bRbfSpn7i/0ntSorRyVQo6AD8IpFAat9meN00QawajT4mrkbdKftE+dh1l36uaBo6u0RSorYb2Y+0x5sf7tNpElUiIgIiICIiAiIgIiICIiAiIgIiICIiAiIgIiICIiAiIgIiICIiAiIgIiICIiAiIgIiICIi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942" y="1206500"/>
            <a:ext cx="4629150" cy="5514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Oval 5"/>
          <p:cNvSpPr/>
          <p:nvPr/>
        </p:nvSpPr>
        <p:spPr>
          <a:xfrm>
            <a:off x="787791" y="5373858"/>
            <a:ext cx="1688123" cy="39389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flipV="1">
            <a:off x="1427284" y="1744392"/>
            <a:ext cx="409135" cy="35169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72878" y="1897350"/>
            <a:ext cx="2860107" cy="923330"/>
          </a:xfrm>
          <a:prstGeom prst="rect">
            <a:avLst/>
          </a:prstGeom>
          <a:noFill/>
        </p:spPr>
        <p:txBody>
          <a:bodyPr wrap="square" rtlCol="0">
            <a:spAutoFit/>
          </a:bodyPr>
          <a:lstStyle/>
          <a:p>
            <a:r>
              <a:rPr lang="en-US" dirty="0" smtClean="0">
                <a:latin typeface="Comic Sans MS" panose="030F0702030302020204" pitchFamily="66" charset="0"/>
              </a:rPr>
              <a:t>Click on Upload to send the instructions from the computer to Arduino</a:t>
            </a:r>
            <a:endParaRPr lang="en-US" dirty="0">
              <a:latin typeface="Comic Sans MS" panose="030F0702030302020204" pitchFamily="66" charset="0"/>
            </a:endParaRPr>
          </a:p>
        </p:txBody>
      </p:sp>
      <p:sp>
        <p:nvSpPr>
          <p:cNvPr id="12" name="TextBox 11"/>
          <p:cNvSpPr txBox="1"/>
          <p:nvPr/>
        </p:nvSpPr>
        <p:spPr>
          <a:xfrm>
            <a:off x="6072878" y="5276166"/>
            <a:ext cx="2948243" cy="1200329"/>
          </a:xfrm>
          <a:prstGeom prst="rect">
            <a:avLst/>
          </a:prstGeom>
          <a:noFill/>
        </p:spPr>
        <p:txBody>
          <a:bodyPr wrap="none" rtlCol="0">
            <a:spAutoFit/>
          </a:bodyPr>
          <a:lstStyle/>
          <a:p>
            <a:r>
              <a:rPr lang="en-US" dirty="0" smtClean="0">
                <a:latin typeface="Comic Sans MS" panose="030F0702030302020204" pitchFamily="66" charset="0"/>
              </a:rPr>
              <a:t>Verify instructions were </a:t>
            </a:r>
          </a:p>
          <a:p>
            <a:r>
              <a:rPr lang="en-US" dirty="0" smtClean="0">
                <a:latin typeface="Comic Sans MS" panose="030F0702030302020204" pitchFamily="66" charset="0"/>
              </a:rPr>
              <a:t>Uploaded!!</a:t>
            </a:r>
          </a:p>
          <a:p>
            <a:r>
              <a:rPr lang="en-US" dirty="0" smtClean="0">
                <a:latin typeface="Comic Sans MS" panose="030F0702030302020204" pitchFamily="66" charset="0"/>
              </a:rPr>
              <a:t>And there were no errors</a:t>
            </a:r>
          </a:p>
          <a:p>
            <a:r>
              <a:rPr lang="en-US" dirty="0" smtClean="0">
                <a:latin typeface="Comic Sans MS" panose="030F0702030302020204" pitchFamily="66" charset="0"/>
              </a:rPr>
              <a:t>........</a:t>
            </a:r>
            <a:endParaRPr lang="en-US" dirty="0">
              <a:latin typeface="Comic Sans MS" panose="030F0702030302020204" pitchFamily="66" charset="0"/>
            </a:endParaRPr>
          </a:p>
        </p:txBody>
      </p:sp>
      <p:cxnSp>
        <p:nvCxnSpPr>
          <p:cNvPr id="13" name="Straight Arrow Connector 12"/>
          <p:cNvCxnSpPr>
            <a:stCxn id="12" idx="1"/>
          </p:cNvCxnSpPr>
          <p:nvPr/>
        </p:nvCxnSpPr>
        <p:spPr>
          <a:xfrm flipH="1" flipV="1">
            <a:off x="2475916" y="5570808"/>
            <a:ext cx="3596962" cy="30552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1836419" y="1897350"/>
            <a:ext cx="4183381" cy="29721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239986" y="5920154"/>
            <a:ext cx="3344888" cy="39389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14" idx="6"/>
          </p:cNvCxnSpPr>
          <p:nvPr/>
        </p:nvCxnSpPr>
        <p:spPr>
          <a:xfrm flipH="1">
            <a:off x="5584874" y="6117102"/>
            <a:ext cx="488004"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43821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Sketch</a:t>
            </a:r>
            <a:endParaRPr lang="en-US" dirty="0"/>
          </a:p>
        </p:txBody>
      </p:sp>
      <p:sp>
        <p:nvSpPr>
          <p:cNvPr id="6" name="Content Placeholder 5"/>
          <p:cNvSpPr>
            <a:spLocks noGrp="1"/>
          </p:cNvSpPr>
          <p:nvPr>
            <p:ph idx="1"/>
          </p:nvPr>
        </p:nvSpPr>
        <p:spPr/>
        <p:txBody>
          <a:bodyPr/>
          <a:lstStyle/>
          <a:p>
            <a:pPr marL="0" indent="0">
              <a:buNone/>
            </a:pPr>
            <a:r>
              <a:rPr lang="en-US" sz="1800" dirty="0" err="1" smtClean="0"/>
              <a:t>int</a:t>
            </a:r>
            <a:r>
              <a:rPr lang="en-US" sz="1800" dirty="0" smtClean="0"/>
              <a:t> </a:t>
            </a:r>
            <a:r>
              <a:rPr lang="en-US" sz="1800" dirty="0" err="1"/>
              <a:t>ledPort</a:t>
            </a:r>
            <a:r>
              <a:rPr lang="en-US" sz="1800" dirty="0"/>
              <a:t> = 13 ;</a:t>
            </a:r>
          </a:p>
          <a:p>
            <a:pPr marL="0" indent="0">
              <a:buNone/>
            </a:pPr>
            <a:endParaRPr lang="en-US" sz="1800" dirty="0"/>
          </a:p>
          <a:p>
            <a:pPr marL="0" indent="0">
              <a:buNone/>
            </a:pPr>
            <a:r>
              <a:rPr lang="en-US" sz="1800" dirty="0"/>
              <a:t>void setup()</a:t>
            </a:r>
          </a:p>
          <a:p>
            <a:pPr marL="0" indent="0">
              <a:buNone/>
            </a:pPr>
            <a:r>
              <a:rPr lang="en-US" sz="1800" dirty="0"/>
              <a:t>{</a:t>
            </a:r>
          </a:p>
          <a:p>
            <a:pPr marL="0" indent="0">
              <a:buNone/>
            </a:pPr>
            <a:r>
              <a:rPr lang="en-US" sz="1800" dirty="0"/>
              <a:t>   </a:t>
            </a:r>
            <a:r>
              <a:rPr lang="en-US" sz="1800" dirty="0" err="1"/>
              <a:t>pinMode</a:t>
            </a:r>
            <a:r>
              <a:rPr lang="en-US" sz="1800" dirty="0"/>
              <a:t>(</a:t>
            </a:r>
            <a:r>
              <a:rPr lang="en-US" sz="1800" dirty="0" err="1"/>
              <a:t>ledPort</a:t>
            </a:r>
            <a:r>
              <a:rPr lang="en-US" sz="1800" dirty="0"/>
              <a:t>,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a:t>  </a:t>
            </a:r>
            <a:r>
              <a:rPr lang="en-US" sz="1800" dirty="0" err="1"/>
              <a:t>digitalWrite</a:t>
            </a:r>
            <a:r>
              <a:rPr lang="en-US" sz="1800" dirty="0"/>
              <a:t>(</a:t>
            </a:r>
            <a:r>
              <a:rPr lang="en-US" sz="1800" dirty="0" err="1"/>
              <a:t>ledPort</a:t>
            </a:r>
            <a:r>
              <a:rPr lang="en-US" sz="1800" dirty="0"/>
              <a:t>, HIGH);</a:t>
            </a:r>
          </a:p>
          <a:p>
            <a:pPr marL="0" indent="0">
              <a:buNone/>
            </a:pPr>
            <a:r>
              <a:rPr lang="en-US" sz="1800" dirty="0"/>
              <a:t>  delay(1000);</a:t>
            </a:r>
          </a:p>
          <a:p>
            <a:pPr marL="0" indent="0">
              <a:buNone/>
            </a:pPr>
            <a:r>
              <a:rPr lang="en-US" sz="1800" dirty="0"/>
              <a:t>  </a:t>
            </a:r>
            <a:r>
              <a:rPr lang="en-US" sz="1800" dirty="0" err="1"/>
              <a:t>digitalWrite</a:t>
            </a:r>
            <a:r>
              <a:rPr lang="en-US" sz="1800" dirty="0"/>
              <a:t>(</a:t>
            </a:r>
            <a:r>
              <a:rPr lang="en-US" sz="1800" dirty="0" err="1"/>
              <a:t>ledPort</a:t>
            </a:r>
            <a:r>
              <a:rPr lang="en-US" sz="1800" dirty="0"/>
              <a:t>, LOW);</a:t>
            </a:r>
          </a:p>
          <a:p>
            <a:pPr marL="0" indent="0">
              <a:buNone/>
            </a:pPr>
            <a:r>
              <a:rPr lang="en-US" sz="1800" dirty="0"/>
              <a:t>  delay(1000);</a:t>
            </a:r>
          </a:p>
          <a:p>
            <a:pPr marL="0" indent="0">
              <a:buNone/>
            </a:pPr>
            <a:r>
              <a:rPr lang="en-US" sz="1800" dirty="0"/>
              <a:t>}</a:t>
            </a:r>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63</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41937456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3044825"/>
            <a:ext cx="7772400" cy="1470025"/>
          </a:xfrm>
        </p:spPr>
        <p:txBody>
          <a:bodyPr/>
          <a:lstStyle/>
          <a:p>
            <a:r>
              <a:rPr lang="en-US" sz="7200" dirty="0" smtClean="0"/>
              <a:t>Did it work?</a:t>
            </a:r>
            <a:endParaRPr lang="en-US" sz="7200" dirty="0"/>
          </a:p>
        </p:txBody>
      </p:sp>
      <p:sp>
        <p:nvSpPr>
          <p:cNvPr id="3" name="Slide Number Placeholder 2"/>
          <p:cNvSpPr>
            <a:spLocks noGrp="1"/>
          </p:cNvSpPr>
          <p:nvPr>
            <p:ph type="sldNum" sz="quarter" idx="4294967295"/>
          </p:nvPr>
        </p:nvSpPr>
        <p:spPr>
          <a:xfrm>
            <a:off x="7924800" y="6356350"/>
            <a:ext cx="1219200" cy="365125"/>
          </a:xfrm>
          <a:prstGeom prst="rect">
            <a:avLst/>
          </a:prstGeom>
        </p:spPr>
        <p:txBody>
          <a:bodyPr/>
          <a:lstStyle/>
          <a:p>
            <a:pPr algn="r"/>
            <a:fld id="{6C0001A9-357E-7541-840E-1F18FD9D64CA}" type="slidenum">
              <a:rPr lang="en-US" smtClean="0"/>
              <a:pPr algn="r"/>
              <a:t>64</a:t>
            </a:fld>
            <a:endParaRPr lang="en-US" dirty="0"/>
          </a:p>
        </p:txBody>
      </p:sp>
    </p:spTree>
    <p:extLst>
      <p:ext uri="{BB962C8B-B14F-4D97-AF65-F5344CB8AC3E}">
        <p14:creationId xmlns:p14="http://schemas.microsoft.com/office/powerpoint/2010/main" val="13049235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Talking to the  world</a:t>
            </a: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65</a:t>
            </a:fld>
            <a:endParaRPr lang="en-US" dirty="0"/>
          </a:p>
        </p:txBody>
      </p:sp>
      <p:sp>
        <p:nvSpPr>
          <p:cNvPr id="4" name="Footer Placeholder 3"/>
          <p:cNvSpPr>
            <a:spLocks noGrp="1"/>
          </p:cNvSpPr>
          <p:nvPr>
            <p:ph type="ftr" sz="quarter" idx="11"/>
          </p:nvPr>
        </p:nvSpPr>
        <p:spPr/>
        <p:txBody>
          <a:bodyPr/>
          <a:lstStyle/>
          <a:p>
            <a:pPr algn="ctr"/>
            <a:endParaRPr 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0430" y="2203092"/>
            <a:ext cx="818739" cy="156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C:\Users\pbhatter\AppData\Local\Microsoft\Windows\Temporary Internet Files\Content.IE5\IC0I83B1\MC900383652[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525" y="2470168"/>
            <a:ext cx="953005" cy="12012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25" y="2584813"/>
            <a:ext cx="977089" cy="100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descr="C:\Users\pbhatter\AppData\Local\Microsoft\Windows\Temporary Internet Files\Content.IE5\QGL3CUUA\MP9004067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151" y="2584813"/>
            <a:ext cx="1458552" cy="9719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119911" y="4816364"/>
            <a:ext cx="1134558" cy="843457"/>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Comic Sans MS" panose="030F0702030302020204" pitchFamily="66" charset="0"/>
              </a:rPr>
              <a:t>On</a:t>
            </a:r>
            <a:endParaRPr lang="en-US" sz="2400" dirty="0">
              <a:solidFill>
                <a:schemeClr val="tx1"/>
              </a:solidFill>
              <a:latin typeface="Comic Sans MS" panose="030F0702030302020204" pitchFamily="66" charset="0"/>
            </a:endParaRPr>
          </a:p>
        </p:txBody>
      </p:sp>
      <p:sp>
        <p:nvSpPr>
          <p:cNvPr id="16" name="Rectangle 15"/>
          <p:cNvSpPr/>
          <p:nvPr/>
        </p:nvSpPr>
        <p:spPr>
          <a:xfrm>
            <a:off x="1119725" y="3972907"/>
            <a:ext cx="1134558" cy="843457"/>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Comic Sans MS" panose="030F0702030302020204" pitchFamily="66" charset="0"/>
              </a:rPr>
              <a:t>Off</a:t>
            </a:r>
            <a:endParaRPr lang="en-US" sz="2400" b="1" dirty="0">
              <a:latin typeface="Comic Sans MS" panose="030F0702030302020204" pitchFamily="66" charset="0"/>
            </a:endParaRPr>
          </a:p>
        </p:txBody>
      </p:sp>
      <p:sp>
        <p:nvSpPr>
          <p:cNvPr id="17" name="Rectangle 16"/>
          <p:cNvSpPr/>
          <p:nvPr/>
        </p:nvSpPr>
        <p:spPr>
          <a:xfrm rot="10800000">
            <a:off x="2773148" y="3972907"/>
            <a:ext cx="1134558" cy="1728951"/>
          </a:xfrm>
          <a:prstGeom prst="rect">
            <a:avLst/>
          </a:prstGeom>
          <a:gradFill flip="none" rotWithShape="1">
            <a:gsLst>
              <a:gs pos="0">
                <a:srgbClr val="CBCBCB"/>
              </a:gs>
              <a:gs pos="100000">
                <a:srgbClr val="5F5F5F"/>
              </a:gs>
              <a:gs pos="0">
                <a:srgbClr val="5F5F5F"/>
              </a:gs>
              <a:gs pos="0">
                <a:srgbClr val="FFFFFF"/>
              </a:gs>
              <a:gs pos="100000">
                <a:srgbClr val="B2B2B2"/>
              </a:gs>
              <a:gs pos="100000">
                <a:srgbClr val="292929"/>
              </a:gs>
              <a:gs pos="100000">
                <a:srgbClr val="777777"/>
              </a:gs>
              <a:gs pos="100000">
                <a:srgbClr val="EAEAEA"/>
              </a:gs>
            </a:gsLst>
            <a:lin ang="5400000" scaled="0"/>
            <a:tileRect/>
          </a:gra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Comic Sans MS" panose="030F0702030302020204" pitchFamily="66" charset="0"/>
            </a:endParaRPr>
          </a:p>
        </p:txBody>
      </p:sp>
      <p:sp>
        <p:nvSpPr>
          <p:cNvPr id="18" name="Rectangle 17"/>
          <p:cNvSpPr/>
          <p:nvPr/>
        </p:nvSpPr>
        <p:spPr>
          <a:xfrm>
            <a:off x="5452893" y="4837382"/>
            <a:ext cx="1134558" cy="843457"/>
          </a:xfrm>
          <a:prstGeom prst="rect">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Comic Sans MS" panose="030F0702030302020204" pitchFamily="66" charset="0"/>
              </a:rPr>
              <a:t>On</a:t>
            </a:r>
            <a:endParaRPr lang="en-US" sz="2400" dirty="0">
              <a:solidFill>
                <a:schemeClr val="tx1"/>
              </a:solidFill>
              <a:latin typeface="Comic Sans MS" panose="030F0702030302020204" pitchFamily="66" charset="0"/>
            </a:endParaRPr>
          </a:p>
        </p:txBody>
      </p:sp>
      <p:sp>
        <p:nvSpPr>
          <p:cNvPr id="19" name="Rectangle 18"/>
          <p:cNvSpPr/>
          <p:nvPr/>
        </p:nvSpPr>
        <p:spPr>
          <a:xfrm>
            <a:off x="5452707" y="3993925"/>
            <a:ext cx="1134558" cy="843457"/>
          </a:xfrm>
          <a:prstGeom prst="rect">
            <a:avLst/>
          </a:prstGeom>
          <a:solidFill>
            <a:schemeClr val="tx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Comic Sans MS" panose="030F0702030302020204" pitchFamily="66" charset="0"/>
              </a:rPr>
              <a:t>Off</a:t>
            </a:r>
            <a:endParaRPr lang="en-US" sz="2400" b="1" dirty="0">
              <a:latin typeface="Comic Sans MS" panose="030F0702030302020204" pitchFamily="66" charset="0"/>
            </a:endParaRPr>
          </a:p>
        </p:txBody>
      </p:sp>
      <p:sp>
        <p:nvSpPr>
          <p:cNvPr id="20" name="Rectangle 19"/>
          <p:cNvSpPr/>
          <p:nvPr/>
        </p:nvSpPr>
        <p:spPr>
          <a:xfrm rot="10800000">
            <a:off x="7106130" y="3993925"/>
            <a:ext cx="1134558" cy="1728951"/>
          </a:xfrm>
          <a:prstGeom prst="rect">
            <a:avLst/>
          </a:prstGeom>
          <a:gradFill flip="none" rotWithShape="1">
            <a:gsLst>
              <a:gs pos="0">
                <a:srgbClr val="CBCBCB"/>
              </a:gs>
              <a:gs pos="100000">
                <a:srgbClr val="5F5F5F"/>
              </a:gs>
              <a:gs pos="0">
                <a:srgbClr val="5F5F5F"/>
              </a:gs>
              <a:gs pos="0">
                <a:srgbClr val="FFFFFF"/>
              </a:gs>
              <a:gs pos="100000">
                <a:srgbClr val="B2B2B2"/>
              </a:gs>
              <a:gs pos="100000">
                <a:srgbClr val="292929"/>
              </a:gs>
              <a:gs pos="100000">
                <a:srgbClr val="777777"/>
              </a:gs>
              <a:gs pos="100000">
                <a:srgbClr val="EAEAEA"/>
              </a:gs>
            </a:gsLst>
            <a:lin ang="5400000" scaled="0"/>
            <a:tileRect/>
          </a:gra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Comic Sans MS" panose="030F0702030302020204" pitchFamily="66" charset="0"/>
            </a:endParaRPr>
          </a:p>
        </p:txBody>
      </p:sp>
      <p:sp>
        <p:nvSpPr>
          <p:cNvPr id="10" name="TextBox 9"/>
          <p:cNvSpPr txBox="1"/>
          <p:nvPr/>
        </p:nvSpPr>
        <p:spPr>
          <a:xfrm>
            <a:off x="1790561" y="1602927"/>
            <a:ext cx="2318263" cy="584775"/>
          </a:xfrm>
          <a:prstGeom prst="rect">
            <a:avLst/>
          </a:prstGeom>
          <a:noFill/>
        </p:spPr>
        <p:txBody>
          <a:bodyPr wrap="none" rtlCol="0">
            <a:spAutoFit/>
          </a:bodyPr>
          <a:lstStyle/>
          <a:p>
            <a:r>
              <a:rPr lang="en-US" sz="3200" dirty="0" smtClean="0">
                <a:latin typeface="Comic Sans MS" panose="030F0702030302020204" pitchFamily="66" charset="0"/>
              </a:rPr>
              <a:t>Input  Port</a:t>
            </a:r>
            <a:endParaRPr lang="en-US" sz="3200" dirty="0">
              <a:latin typeface="Comic Sans MS" panose="030F0702030302020204" pitchFamily="66" charset="0"/>
            </a:endParaRPr>
          </a:p>
        </p:txBody>
      </p:sp>
      <p:sp>
        <p:nvSpPr>
          <p:cNvPr id="22" name="TextBox 21"/>
          <p:cNvSpPr txBox="1"/>
          <p:nvPr/>
        </p:nvSpPr>
        <p:spPr>
          <a:xfrm>
            <a:off x="5922239" y="1592516"/>
            <a:ext cx="2613216" cy="584775"/>
          </a:xfrm>
          <a:prstGeom prst="rect">
            <a:avLst/>
          </a:prstGeom>
          <a:noFill/>
        </p:spPr>
        <p:txBody>
          <a:bodyPr wrap="none" rtlCol="0">
            <a:spAutoFit/>
          </a:bodyPr>
          <a:lstStyle/>
          <a:p>
            <a:r>
              <a:rPr lang="en-US" sz="3200" dirty="0" smtClean="0">
                <a:latin typeface="Comic Sans MS" panose="030F0702030302020204" pitchFamily="66" charset="0"/>
              </a:rPr>
              <a:t>Output  Port</a:t>
            </a:r>
            <a:endParaRPr lang="en-US" sz="3200" dirty="0">
              <a:latin typeface="Comic Sans MS" panose="030F0702030302020204" pitchFamily="66" charset="0"/>
            </a:endParaRPr>
          </a:p>
        </p:txBody>
      </p:sp>
    </p:spTree>
    <p:extLst>
      <p:ext uri="{BB962C8B-B14F-4D97-AF65-F5344CB8AC3E}">
        <p14:creationId xmlns:p14="http://schemas.microsoft.com/office/powerpoint/2010/main" val="14048271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Input Port</a:t>
            </a:r>
            <a:endParaRPr lang="en-US" dirty="0"/>
          </a:p>
        </p:txBody>
      </p:sp>
      <p:sp>
        <p:nvSpPr>
          <p:cNvPr id="5" name="Content Placeholder 4"/>
          <p:cNvSpPr>
            <a:spLocks noGrp="1"/>
          </p:cNvSpPr>
          <p:nvPr>
            <p:ph idx="1"/>
          </p:nvPr>
        </p:nvSpPr>
        <p:spPr/>
        <p:txBody>
          <a:bodyPr/>
          <a:lstStyle/>
          <a:p>
            <a:r>
              <a:rPr lang="en-US" dirty="0" smtClean="0"/>
              <a:t>Signal on the port is measured as either 0 or 1. It can only be one of the two values.</a:t>
            </a:r>
          </a:p>
          <a:p>
            <a:r>
              <a:rPr lang="en-US" dirty="0" smtClean="0"/>
              <a:t>Example</a:t>
            </a:r>
          </a:p>
          <a:p>
            <a:pPr lvl="1"/>
            <a:r>
              <a:rPr lang="en-US" dirty="0" smtClean="0"/>
              <a:t>If voltage on the port is 5 V, it is On (Binary 1)</a:t>
            </a:r>
          </a:p>
          <a:p>
            <a:pPr lvl="1"/>
            <a:r>
              <a:rPr lang="en-US" dirty="0" smtClean="0"/>
              <a:t>If voltage on the port is 0 V, it is off (Binary 0)</a:t>
            </a:r>
          </a:p>
          <a:p>
            <a:pPr marL="0" indent="0">
              <a:buNone/>
            </a:pPr>
            <a:endParaRPr lang="en-US"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66</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09663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going to do today?</a:t>
            </a:r>
            <a:endParaRPr lang="en-US" dirty="0"/>
          </a:p>
        </p:txBody>
      </p:sp>
      <p:sp>
        <p:nvSpPr>
          <p:cNvPr id="3" name="Content Placeholder 2"/>
          <p:cNvSpPr>
            <a:spLocks noGrp="1"/>
          </p:cNvSpPr>
          <p:nvPr>
            <p:ph idx="1"/>
          </p:nvPr>
        </p:nvSpPr>
        <p:spPr>
          <a:xfrm>
            <a:off x="457200" y="1858461"/>
            <a:ext cx="8229600" cy="4525963"/>
          </a:xfrm>
        </p:spPr>
        <p:txBody>
          <a:bodyPr/>
          <a:lstStyle/>
          <a:p>
            <a:r>
              <a:rPr lang="en-US" sz="2800" dirty="0" smtClean="0"/>
              <a:t>Use electricity to sense and change the world around us.</a:t>
            </a:r>
          </a:p>
          <a:p>
            <a:r>
              <a:rPr lang="en-US" sz="2800" dirty="0" smtClean="0"/>
              <a:t>Connect sensors and actuators to controller (</a:t>
            </a:r>
            <a:r>
              <a:rPr lang="en-US" sz="2800" dirty="0" err="1" smtClean="0"/>
              <a:t>Arduino</a:t>
            </a:r>
            <a:r>
              <a:rPr lang="en-US" sz="2800" dirty="0" smtClean="0"/>
              <a:t>) and make “Things”</a:t>
            </a:r>
          </a:p>
          <a:p>
            <a:r>
              <a:rPr lang="en-US" sz="2800" dirty="0" smtClean="0"/>
              <a:t>Write instructions for </a:t>
            </a:r>
            <a:r>
              <a:rPr lang="en-US" sz="2800" dirty="0" err="1" smtClean="0"/>
              <a:t>Arduino</a:t>
            </a:r>
            <a:r>
              <a:rPr lang="en-US" sz="2800" dirty="0" smtClean="0"/>
              <a:t> to provide “behavior” to “Things”</a:t>
            </a:r>
          </a:p>
          <a:p>
            <a:r>
              <a:rPr lang="en-US" sz="2800" dirty="0" smtClean="0"/>
              <a:t>Communicate with “Things” over network</a:t>
            </a:r>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7</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258958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r"/>
            <a:fld id="{6C0001A9-357E-7541-840E-1F18FD9D64CA}" type="slidenum">
              <a:rPr lang="en-US" smtClean="0"/>
              <a:pPr algn="r"/>
              <a:t>8</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738" y="2481026"/>
            <a:ext cx="3040234" cy="2457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579051" y="3358859"/>
            <a:ext cx="2496196" cy="584775"/>
          </a:xfrm>
          <a:prstGeom prst="rect">
            <a:avLst/>
          </a:prstGeom>
        </p:spPr>
        <p:txBody>
          <a:bodyPr wrap="none">
            <a:spAutoFit/>
          </a:bodyPr>
          <a:lstStyle/>
          <a:p>
            <a:r>
              <a:rPr lang="hi-IN" sz="3200" dirty="0" smtClean="0">
                <a:latin typeface="Comic Sans MS" panose="030F0702030302020204" pitchFamily="66" charset="0"/>
              </a:rPr>
              <a:t>मैं अरदुनओ</a:t>
            </a:r>
            <a:r>
              <a:rPr lang="en-US" sz="3200" dirty="0" smtClean="0">
                <a:latin typeface="Comic Sans MS" panose="030F0702030302020204" pitchFamily="66" charset="0"/>
              </a:rPr>
              <a:t> </a:t>
            </a:r>
            <a:r>
              <a:rPr lang="hi-IN" sz="3200" dirty="0" smtClean="0">
                <a:latin typeface="Comic Sans MS" panose="030F0702030302020204" pitchFamily="66" charset="0"/>
              </a:rPr>
              <a:t>हूँ</a:t>
            </a:r>
            <a:endParaRPr lang="en-US" sz="3200" dirty="0">
              <a:latin typeface="Comic Sans MS" panose="030F0702030302020204" pitchFamily="66" charset="0"/>
            </a:endParaRPr>
          </a:p>
        </p:txBody>
      </p:sp>
      <p:sp>
        <p:nvSpPr>
          <p:cNvPr id="7" name="Rectangle 6"/>
          <p:cNvSpPr/>
          <p:nvPr/>
        </p:nvSpPr>
        <p:spPr>
          <a:xfrm>
            <a:off x="4254173" y="3850984"/>
            <a:ext cx="2299027" cy="523220"/>
          </a:xfrm>
          <a:prstGeom prst="rect">
            <a:avLst/>
          </a:prstGeom>
        </p:spPr>
        <p:txBody>
          <a:bodyPr wrap="none">
            <a:spAutoFit/>
          </a:bodyPr>
          <a:lstStyle/>
          <a:p>
            <a:r>
              <a:rPr lang="ja-JP" altLang="en-US" sz="2800" dirty="0" smtClean="0">
                <a:latin typeface="Comic Sans MS" panose="030F0702030302020204" pitchFamily="66" charset="0"/>
              </a:rPr>
              <a:t>我的</a:t>
            </a:r>
            <a:r>
              <a:rPr lang="en-US" sz="2800" dirty="0" smtClean="0">
                <a:latin typeface="Comic Sans MS" panose="030F0702030302020204" pitchFamily="66" charset="0"/>
              </a:rPr>
              <a:t>Arduino!</a:t>
            </a:r>
            <a:endParaRPr lang="en-US" sz="2800" dirty="0">
              <a:latin typeface="Comic Sans MS" panose="030F0702030302020204" pitchFamily="66" charset="0"/>
            </a:endParaRPr>
          </a:p>
        </p:txBody>
      </p:sp>
      <p:sp>
        <p:nvSpPr>
          <p:cNvPr id="8" name="Rectangle 7"/>
          <p:cNvSpPr/>
          <p:nvPr/>
        </p:nvSpPr>
        <p:spPr>
          <a:xfrm>
            <a:off x="5613326" y="5313022"/>
            <a:ext cx="2409634" cy="461665"/>
          </a:xfrm>
          <a:prstGeom prst="rect">
            <a:avLst/>
          </a:prstGeom>
        </p:spPr>
        <p:txBody>
          <a:bodyPr wrap="none">
            <a:spAutoFit/>
          </a:bodyPr>
          <a:lstStyle/>
          <a:p>
            <a:r>
              <a:rPr lang="en-US" sz="2400" dirty="0">
                <a:latin typeface="Comic Sans MS" panose="030F0702030302020204" pitchFamily="66" charset="0"/>
              </a:rPr>
              <a:t>Je </a:t>
            </a:r>
            <a:r>
              <a:rPr lang="en-US" sz="2400" dirty="0" err="1">
                <a:latin typeface="Comic Sans MS" panose="030F0702030302020204" pitchFamily="66" charset="0"/>
              </a:rPr>
              <a:t>suis</a:t>
            </a:r>
            <a:r>
              <a:rPr lang="en-US" sz="2400" dirty="0">
                <a:latin typeface="Comic Sans MS" panose="030F0702030302020204" pitchFamily="66" charset="0"/>
              </a:rPr>
              <a:t> Arduino</a:t>
            </a:r>
          </a:p>
        </p:txBody>
      </p:sp>
      <p:sp>
        <p:nvSpPr>
          <p:cNvPr id="9" name="Rectangle 8"/>
          <p:cNvSpPr/>
          <p:nvPr/>
        </p:nvSpPr>
        <p:spPr>
          <a:xfrm>
            <a:off x="4044628" y="2707470"/>
            <a:ext cx="3137397" cy="461665"/>
          </a:xfrm>
          <a:prstGeom prst="rect">
            <a:avLst/>
          </a:prstGeom>
        </p:spPr>
        <p:txBody>
          <a:bodyPr wrap="none">
            <a:spAutoFit/>
          </a:bodyPr>
          <a:lstStyle/>
          <a:p>
            <a:r>
              <a:rPr lang="ko-KR" altLang="en-US" sz="2400" dirty="0">
                <a:latin typeface="Comic Sans MS" panose="030F0702030302020204" pitchFamily="66" charset="0"/>
              </a:rPr>
              <a:t>나는 아두 이노입니다</a:t>
            </a:r>
            <a:endParaRPr lang="en-US" sz="2400" dirty="0">
              <a:latin typeface="Comic Sans MS" panose="030F0702030302020204" pitchFamily="66" charset="0"/>
            </a:endParaRPr>
          </a:p>
        </p:txBody>
      </p:sp>
      <p:sp>
        <p:nvSpPr>
          <p:cNvPr id="10" name="Rectangle 9"/>
          <p:cNvSpPr/>
          <p:nvPr/>
        </p:nvSpPr>
        <p:spPr>
          <a:xfrm>
            <a:off x="3796979" y="4676485"/>
            <a:ext cx="2783134" cy="523220"/>
          </a:xfrm>
          <a:prstGeom prst="rect">
            <a:avLst/>
          </a:prstGeom>
        </p:spPr>
        <p:txBody>
          <a:bodyPr wrap="none">
            <a:spAutoFit/>
          </a:bodyPr>
          <a:lstStyle/>
          <a:p>
            <a:r>
              <a:rPr lang="en-US" sz="2800" dirty="0" err="1">
                <a:latin typeface="Comic Sans MS" panose="030F0702030302020204" pitchFamily="66" charset="0"/>
              </a:rPr>
              <a:t>Ik</a:t>
            </a:r>
            <a:r>
              <a:rPr lang="en-US" sz="2800" dirty="0">
                <a:latin typeface="Comic Sans MS" panose="030F0702030302020204" pitchFamily="66" charset="0"/>
              </a:rPr>
              <a:t> ben </a:t>
            </a:r>
            <a:r>
              <a:rPr lang="en-US" sz="2800" dirty="0" smtClean="0">
                <a:latin typeface="Comic Sans MS" panose="030F0702030302020204" pitchFamily="66" charset="0"/>
              </a:rPr>
              <a:t>Arduino!</a:t>
            </a:r>
            <a:endParaRPr lang="en-US" sz="2800" dirty="0">
              <a:latin typeface="Comic Sans MS" panose="030F0702030302020204" pitchFamily="66" charset="0"/>
            </a:endParaRPr>
          </a:p>
        </p:txBody>
      </p:sp>
      <p:sp>
        <p:nvSpPr>
          <p:cNvPr id="11" name="Rectangle 10"/>
          <p:cNvSpPr/>
          <p:nvPr/>
        </p:nvSpPr>
        <p:spPr>
          <a:xfrm>
            <a:off x="386874" y="4938927"/>
            <a:ext cx="2502608" cy="523220"/>
          </a:xfrm>
          <a:prstGeom prst="rect">
            <a:avLst/>
          </a:prstGeom>
        </p:spPr>
        <p:txBody>
          <a:bodyPr wrap="none">
            <a:spAutoFit/>
          </a:bodyPr>
          <a:lstStyle/>
          <a:p>
            <a:r>
              <a:rPr lang="en-US" sz="2800" dirty="0" err="1">
                <a:latin typeface="Comic Sans MS" panose="030F0702030302020204" pitchFamily="66" charset="0"/>
              </a:rPr>
              <a:t>Sono</a:t>
            </a:r>
            <a:r>
              <a:rPr lang="en-US" sz="2800" dirty="0">
                <a:latin typeface="Comic Sans MS" panose="030F0702030302020204" pitchFamily="66" charset="0"/>
              </a:rPr>
              <a:t> </a:t>
            </a:r>
            <a:r>
              <a:rPr lang="en-US" sz="2800" dirty="0" smtClean="0">
                <a:latin typeface="Comic Sans MS" panose="030F0702030302020204" pitchFamily="66" charset="0"/>
              </a:rPr>
              <a:t>Arduino!</a:t>
            </a:r>
            <a:endParaRPr lang="en-US" sz="2800" dirty="0">
              <a:latin typeface="Comic Sans MS" panose="030F0702030302020204" pitchFamily="66" charset="0"/>
            </a:endParaRPr>
          </a:p>
        </p:txBody>
      </p:sp>
      <p:sp>
        <p:nvSpPr>
          <p:cNvPr id="12" name="Rectangle 11"/>
          <p:cNvSpPr/>
          <p:nvPr/>
        </p:nvSpPr>
        <p:spPr>
          <a:xfrm>
            <a:off x="0" y="2146758"/>
            <a:ext cx="2454518" cy="523220"/>
          </a:xfrm>
          <a:prstGeom prst="rect">
            <a:avLst/>
          </a:prstGeom>
        </p:spPr>
        <p:txBody>
          <a:bodyPr wrap="none">
            <a:spAutoFit/>
          </a:bodyPr>
          <a:lstStyle/>
          <a:p>
            <a:r>
              <a:rPr lang="en-US" sz="2800" dirty="0" smtClean="0">
                <a:latin typeface="Comic Sans MS" panose="030F0702030302020204" pitchFamily="66" charset="0"/>
              </a:rPr>
              <a:t>I am Arduino!</a:t>
            </a:r>
            <a:endParaRPr lang="en-US" sz="2800" dirty="0">
              <a:latin typeface="Comic Sans MS" panose="030F0702030302020204" pitchFamily="66" charset="0"/>
            </a:endParaRPr>
          </a:p>
        </p:txBody>
      </p:sp>
    </p:spTree>
    <p:extLst>
      <p:ext uri="{BB962C8B-B14F-4D97-AF65-F5344CB8AC3E}">
        <p14:creationId xmlns:p14="http://schemas.microsoft.com/office/powerpoint/2010/main" val="73489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#1</a:t>
            </a:r>
            <a:endParaRPr lang="en-US" dirty="0"/>
          </a:p>
        </p:txBody>
      </p:sp>
      <p:sp>
        <p:nvSpPr>
          <p:cNvPr id="3" name="Content Placeholder 2"/>
          <p:cNvSpPr>
            <a:spLocks noGrp="1"/>
          </p:cNvSpPr>
          <p:nvPr>
            <p:ph idx="1"/>
          </p:nvPr>
        </p:nvSpPr>
        <p:spPr/>
        <p:txBody>
          <a:bodyPr/>
          <a:lstStyle/>
          <a:p>
            <a:r>
              <a:rPr lang="en-US" dirty="0" smtClean="0"/>
              <a:t>Build a light with a switch you push to turn it on (Just like the one for door-bell)</a:t>
            </a:r>
          </a:p>
          <a:p>
            <a:r>
              <a:rPr lang="en-US" dirty="0" smtClean="0"/>
              <a:t>Try with the Latch (an On-Off switch, just like one for light)</a:t>
            </a:r>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9</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623018388"/>
      </p:ext>
    </p:extLst>
  </p:cSld>
  <p:clrMapOvr>
    <a:masterClrMapping/>
  </p:clrMapOvr>
  <p:timing>
    <p:tnLst>
      <p:par>
        <p:cTn id="1" dur="indefinite" restart="never" nodeType="tmRoot"/>
      </p:par>
    </p:tnLst>
  </p:timing>
</p:sld>
</file>

<file path=ppt/theme/theme1.xml><?xml version="1.0" encoding="utf-8"?>
<a:theme xmlns:a="http://schemas.openxmlformats.org/drawingml/2006/main" name="Devoxx4Kids-pptx-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Devoxx4Kids-pptx-template (1)</Template>
  <TotalTime>7608</TotalTime>
  <Words>2076</Words>
  <Application>Microsoft Office PowerPoint</Application>
  <PresentationFormat>On-screen Show (4:3)</PresentationFormat>
  <Paragraphs>489</Paragraphs>
  <Slides>66</Slides>
  <Notes>13</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Devoxx4Kids-pptx-template (1)</vt:lpstr>
      <vt:lpstr>Start the journey to Internet of Things  with Arduino</vt:lpstr>
      <vt:lpstr>Ground rules</vt:lpstr>
      <vt:lpstr>New gadgets ….</vt:lpstr>
      <vt:lpstr>New gadgets ….</vt:lpstr>
      <vt:lpstr>Have you seen this  one ….</vt:lpstr>
      <vt:lpstr>Joining hands …</vt:lpstr>
      <vt:lpstr>What are we going to do today?</vt:lpstr>
      <vt:lpstr>PowerPoint Presentation</vt:lpstr>
      <vt:lpstr>Activity #1</vt:lpstr>
      <vt:lpstr>What do you need?</vt:lpstr>
      <vt:lpstr>Go build !</vt:lpstr>
      <vt:lpstr>Did it work?</vt:lpstr>
      <vt:lpstr>Did you try with the other type of switch?</vt:lpstr>
      <vt:lpstr>Electricity</vt:lpstr>
      <vt:lpstr>How does it work?</vt:lpstr>
      <vt:lpstr>What does switch do?</vt:lpstr>
      <vt:lpstr>Why do we need the resistor?</vt:lpstr>
      <vt:lpstr>Electric push (Voltage)</vt:lpstr>
      <vt:lpstr>Electric Current</vt:lpstr>
      <vt:lpstr>Resistance</vt:lpstr>
      <vt:lpstr>Let us meet the components ….</vt:lpstr>
      <vt:lpstr>I am battery</vt:lpstr>
      <vt:lpstr>I am L-E-D</vt:lpstr>
      <vt:lpstr>I am resistor</vt:lpstr>
      <vt:lpstr>How much is my resistance?</vt:lpstr>
      <vt:lpstr>I am “Push for On” switch</vt:lpstr>
      <vt:lpstr>I am Push Button Latch</vt:lpstr>
      <vt:lpstr>I am wire</vt:lpstr>
      <vt:lpstr>I am Breadboard</vt:lpstr>
      <vt:lpstr>Go build !</vt:lpstr>
      <vt:lpstr>The circuit diagram</vt:lpstr>
      <vt:lpstr>The circuit diagram</vt:lpstr>
      <vt:lpstr>Which picture will you use to help a friend drive from Redwood City to Mountain View?</vt:lpstr>
      <vt:lpstr>Activity #2</vt:lpstr>
      <vt:lpstr>What do you need?</vt:lpstr>
      <vt:lpstr>PowerPoint Presentation</vt:lpstr>
      <vt:lpstr>Did it work?</vt:lpstr>
      <vt:lpstr>Let us meet the components ….</vt:lpstr>
      <vt:lpstr>I am the variable resistor</vt:lpstr>
      <vt:lpstr>The circuit diagram</vt:lpstr>
      <vt:lpstr>How does it work?</vt:lpstr>
      <vt:lpstr>Ohm’s Law</vt:lpstr>
      <vt:lpstr>Ohm’s Law </vt:lpstr>
      <vt:lpstr>Ohm’s Law </vt:lpstr>
      <vt:lpstr>What do we use Ohm’s law for?</vt:lpstr>
      <vt:lpstr>Please remove the batteries</vt:lpstr>
      <vt:lpstr>Activity #3</vt:lpstr>
      <vt:lpstr>What do you need?</vt:lpstr>
      <vt:lpstr>How does it work?</vt:lpstr>
      <vt:lpstr>Digital Output Port</vt:lpstr>
      <vt:lpstr>Let’s meet the components ….</vt:lpstr>
      <vt:lpstr>The circuit diagram</vt:lpstr>
      <vt:lpstr>PowerPoint Presentation</vt:lpstr>
      <vt:lpstr>Time to write a “Sketch”</vt:lpstr>
      <vt:lpstr>Did you download and install the software successfully? If not …</vt:lpstr>
      <vt:lpstr>Install the driver (Windows only)</vt:lpstr>
      <vt:lpstr>Is Arduino connected the computer?</vt:lpstr>
      <vt:lpstr>Outline of the Sketch: Please Arduino ….</vt:lpstr>
      <vt:lpstr>Select Board “Arduino Uno”</vt:lpstr>
      <vt:lpstr>Select the Communication Port (Windows)</vt:lpstr>
      <vt:lpstr>Select the Communication Port (Mac)</vt:lpstr>
      <vt:lpstr>Write the Sketch</vt:lpstr>
      <vt:lpstr>Sketch</vt:lpstr>
      <vt:lpstr>Did it work?</vt:lpstr>
      <vt:lpstr>Talking to the  world</vt:lpstr>
      <vt:lpstr>Digital Input Port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dc:creator>
  <cp:lastModifiedBy>Pradeep</cp:lastModifiedBy>
  <cp:revision>242</cp:revision>
  <cp:lastPrinted>2014-02-20T07:11:17Z</cp:lastPrinted>
  <dcterms:created xsi:type="dcterms:W3CDTF">2014-02-19T04:10:55Z</dcterms:created>
  <dcterms:modified xsi:type="dcterms:W3CDTF">2014-06-22T04:18:24Z</dcterms:modified>
</cp:coreProperties>
</file>